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1" r:id="rId15"/>
    <p:sldId id="272" r:id="rId16"/>
    <p:sldId id="273" r:id="rId17"/>
    <p:sldId id="275" r:id="rId18"/>
    <p:sldId id="276" r:id="rId19"/>
    <p:sldId id="277" r:id="rId20"/>
    <p:sldId id="278" r:id="rId21"/>
    <p:sldId id="279" r:id="rId22"/>
    <p:sldId id="280" r:id="rId23"/>
  </p:sldIdLst>
  <p:sldSz cx="9144000" cy="6858000" type="screen4x3"/>
  <p:notesSz cx="6858000" cy="9144000"/>
  <p:embeddedFontLst>
    <p:embeddedFont>
      <p:font typeface="Gill Sans" charset="0"/>
      <p:regular r:id="rId25"/>
      <p:bold r:id="rId26"/>
    </p:embeddedFont>
    <p:embeddedFont>
      <p:font typeface="Calibri" pitchFamily="34" charset="0"/>
      <p:regular r:id="rId27"/>
      <p:bold r:id="rId28"/>
      <p:italic r:id="rId29"/>
      <p:boldItalic r:id="rId30"/>
    </p:embeddedFont>
    <p:embeddedFont>
      <p:font typeface="Verdana"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inytw9fta+aNXezNsp+QDHiQ8Ynw=="/>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712" autoAdjust="0"/>
  </p:normalViewPr>
  <p:slideViewPr>
    <p:cSldViewPr snapToGrid="0">
      <p:cViewPr varScale="1">
        <p:scale>
          <a:sx n="60" d="100"/>
          <a:sy n="60" d="100"/>
        </p:scale>
        <p:origin x="-132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l-GR"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857447711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857447711a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g1857447711a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l-GR"/>
              <a:pPr marL="0" lvl="0" indent="0" algn="r" rtl="0">
                <a:spcBef>
                  <a:spcPts val="0"/>
                </a:spcBef>
                <a:spcAft>
                  <a:spcPts val="0"/>
                </a:spcAft>
                <a:buClr>
                  <a:srgbClr val="000000"/>
                </a:buClr>
                <a:buFont typeface="Arial"/>
                <a:buNone/>
              </a:p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857447711a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1857447711a_0_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g1857447711a_0_2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l-GR"/>
              <a:pPr marL="0" lvl="0" indent="0" algn="r" rtl="0">
                <a:spcBef>
                  <a:spcPts val="0"/>
                </a:spcBef>
                <a:spcAft>
                  <a:spcPts val="0"/>
                </a:spcAft>
                <a:buClr>
                  <a:srgbClr val="000000"/>
                </a:buClr>
                <a:buFont typeface="Arial"/>
                <a:buNone/>
              </a:p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84dd41e6cb_0_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84dd41e6cb_0_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g184dd41e6cb_0_4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l-GR"/>
              <a:pPr marL="0" lvl="0" indent="0" algn="r" rtl="0">
                <a:spcBef>
                  <a:spcPts val="0"/>
                </a:spcBef>
                <a:spcAft>
                  <a:spcPts val="0"/>
                </a:spcAft>
                <a:buClr>
                  <a:srgbClr val="000000"/>
                </a:buClr>
                <a:buFont typeface="Arial"/>
                <a:buNone/>
              </a:p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84dd41e6cb_0_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84dd41e6cb_0_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g184dd41e6cb_0_4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l-GR"/>
              <a:pPr marL="0" lvl="0" indent="0" algn="r" rtl="0">
                <a:spcBef>
                  <a:spcPts val="0"/>
                </a:spcBef>
                <a:spcAft>
                  <a:spcPts val="0"/>
                </a:spcAft>
                <a:buClr>
                  <a:srgbClr val="000000"/>
                </a:buClr>
                <a:buFont typeface="Arial"/>
                <a:buNone/>
              </a:p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857447711a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857447711a_0_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g1857447711a_0_1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l-GR"/>
              <a:pPr marL="0" lvl="0" indent="0" algn="r" rtl="0">
                <a:spcBef>
                  <a:spcPts val="0"/>
                </a:spcBef>
                <a:spcAft>
                  <a:spcPts val="0"/>
                </a:spcAft>
                <a:buClr>
                  <a:srgbClr val="000000"/>
                </a:buClr>
                <a:buFont typeface="Arial"/>
                <a:buNone/>
              </a:p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6a6b9b3a10_5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16a6b9b3a10_5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g16a6b9b3a10_5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l-GR"/>
              <a:pPr marL="0" lvl="0" indent="0" algn="r" rtl="0">
                <a:spcBef>
                  <a:spcPts val="0"/>
                </a:spcBef>
                <a:spcAft>
                  <a:spcPts val="0"/>
                </a:spcAft>
                <a:buClr>
                  <a:srgbClr val="000000"/>
                </a:buClr>
                <a:buFont typeface="Arial"/>
                <a:buNone/>
              </a:p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9" name="Google Shape;109;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84dd41e6cb_0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84dd41e6cb_0_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g184dd41e6cb_0_3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l-GR"/>
              <a:pPr marL="0" lvl="0" indent="0" algn="r" rtl="0">
                <a:spcBef>
                  <a:spcPts val="0"/>
                </a:spcBef>
                <a:spcAft>
                  <a:spcPts val="0"/>
                </a:spcAft>
                <a:buClr>
                  <a:srgbClr val="000000"/>
                </a:buClr>
                <a:buFont typeface="Arial"/>
                <a:buNone/>
              </a:p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84dd41e6cb_0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84dd41e6cb_0_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g184dd41e6cb_0_2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l-GR"/>
              <a:pPr marL="0" lvl="0" indent="0" algn="r" rtl="0">
                <a:spcBef>
                  <a:spcPts val="0"/>
                </a:spcBef>
                <a:spcAft>
                  <a:spcPts val="0"/>
                </a:spcAft>
                <a:buClr>
                  <a:srgbClr val="000000"/>
                </a:buClr>
                <a:buFont typeface="Arial"/>
                <a:buNone/>
              </a:p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84dd41e6cb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84dd41e6cb_0_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g184dd41e6cb_0_2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l-GR"/>
              <a:pPr marL="0" lvl="0" indent="0" algn="r" rtl="0">
                <a:spcBef>
                  <a:spcPts val="0"/>
                </a:spcBef>
                <a:spcAft>
                  <a:spcPts val="0"/>
                </a:spcAft>
                <a:buClr>
                  <a:srgbClr val="000000"/>
                </a:buClr>
                <a:buFont typeface="Arial"/>
                <a:buNone/>
              </a:p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84dd41e6cb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84dd41e6cb_0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g184dd41e6cb_0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l-GR"/>
              <a:pPr marL="0" lvl="0" indent="0" algn="r" rtl="0">
                <a:spcBef>
                  <a:spcPts val="0"/>
                </a:spcBef>
                <a:spcAft>
                  <a:spcPts val="0"/>
                </a:spcAft>
                <a:buClr>
                  <a:srgbClr val="000000"/>
                </a:buClr>
                <a:buFont typeface="Arial"/>
                <a:buNone/>
              </a:p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44" name="Google Shape;144;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20"/>
        <p:cNvGrpSpPr/>
        <p:nvPr/>
      </p:nvGrpSpPr>
      <p:grpSpPr>
        <a:xfrm>
          <a:off x="0" y="0"/>
          <a:ext cx="0" cy="0"/>
          <a:chOff x="0" y="0"/>
          <a:chExt cx="0" cy="0"/>
        </a:xfrm>
      </p:grpSpPr>
      <p:sp>
        <p:nvSpPr>
          <p:cNvPr id="21" name="Google Shape;21;p18"/>
          <p:cNvSpPr txBox="1">
            <a:spLocks noGrp="1"/>
          </p:cNvSpPr>
          <p:nvPr>
            <p:ph type="ctrTitle"/>
          </p:nvPr>
        </p:nvSpPr>
        <p:spPr>
          <a:xfrm>
            <a:off x="1432560" y="359898"/>
            <a:ext cx="7406640" cy="147218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562214"/>
              </a:buClr>
              <a:buSzPts val="4300"/>
              <a:buFont typeface="Gill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8"/>
          <p:cNvSpPr txBox="1">
            <a:spLocks noGrp="1"/>
          </p:cNvSpPr>
          <p:nvPr>
            <p:ph type="subTitle" idx="1"/>
          </p:nvPr>
        </p:nvSpPr>
        <p:spPr>
          <a:xfrm>
            <a:off x="1432560" y="1850064"/>
            <a:ext cx="7406640" cy="1752600"/>
          </a:xfrm>
          <a:prstGeom prst="rect">
            <a:avLst/>
          </a:prstGeom>
          <a:noFill/>
          <a:ln>
            <a:noFill/>
          </a:ln>
        </p:spPr>
        <p:txBody>
          <a:bodyPr spcFirstLastPara="1" wrap="square" lIns="91425" tIns="0" rIns="91425" bIns="45700" anchor="t" anchorCtr="0">
            <a:normAutofit/>
          </a:bodyPr>
          <a:lstStyle>
            <a:lvl1pPr lvl="0" algn="l">
              <a:lnSpc>
                <a:spcPct val="100000"/>
              </a:lnSpc>
              <a:spcBef>
                <a:spcPts val="600"/>
              </a:spcBef>
              <a:spcAft>
                <a:spcPts val="0"/>
              </a:spcAft>
              <a:buSzPts val="2080"/>
              <a:buNone/>
              <a:defRPr sz="2600">
                <a:solidFill>
                  <a:srgbClr val="341108"/>
                </a:solidFill>
              </a:defRPr>
            </a:lvl1pPr>
            <a:lvl2pPr lvl="1" algn="ctr">
              <a:lnSpc>
                <a:spcPct val="100000"/>
              </a:lnSpc>
              <a:spcBef>
                <a:spcPts val="550"/>
              </a:spcBef>
              <a:spcAft>
                <a:spcPts val="0"/>
              </a:spcAft>
              <a:buSzPts val="1800"/>
              <a:buNone/>
              <a:defRPr/>
            </a:lvl2pPr>
            <a:lvl3pPr lvl="2" algn="ctr">
              <a:lnSpc>
                <a:spcPct val="100000"/>
              </a:lnSpc>
              <a:spcBef>
                <a:spcPts val="360"/>
              </a:spcBef>
              <a:spcAft>
                <a:spcPts val="0"/>
              </a:spcAft>
              <a:buSzPts val="1800"/>
              <a:buNone/>
              <a:defRPr/>
            </a:lvl3pPr>
            <a:lvl4pPr lvl="3" algn="ctr">
              <a:lnSpc>
                <a:spcPct val="100000"/>
              </a:lnSpc>
              <a:spcBef>
                <a:spcPts val="360"/>
              </a:spcBef>
              <a:spcAft>
                <a:spcPts val="0"/>
              </a:spcAft>
              <a:buSzPts val="1800"/>
              <a:buNone/>
              <a:defRPr/>
            </a:lvl4pPr>
            <a:lvl5pPr lvl="4" algn="ctr">
              <a:lnSpc>
                <a:spcPct val="100000"/>
              </a:lnSpc>
              <a:spcBef>
                <a:spcPts val="360"/>
              </a:spcBef>
              <a:spcAft>
                <a:spcPts val="0"/>
              </a:spcAft>
              <a:buSzPts val="1800"/>
              <a:buNone/>
              <a:defRPr/>
            </a:lvl5pPr>
            <a:lvl6pPr lvl="5" algn="ctr">
              <a:lnSpc>
                <a:spcPct val="100000"/>
              </a:lnSpc>
              <a:spcBef>
                <a:spcPts val="360"/>
              </a:spcBef>
              <a:spcAft>
                <a:spcPts val="0"/>
              </a:spcAft>
              <a:buSzPts val="1800"/>
              <a:buNone/>
              <a:defRPr/>
            </a:lvl6pPr>
            <a:lvl7pPr lvl="6" algn="ctr">
              <a:lnSpc>
                <a:spcPct val="100000"/>
              </a:lnSpc>
              <a:spcBef>
                <a:spcPts val="360"/>
              </a:spcBef>
              <a:spcAft>
                <a:spcPts val="0"/>
              </a:spcAft>
              <a:buSzPts val="180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sp>
        <p:nvSpPr>
          <p:cNvPr id="23" name="Google Shape;23;p18"/>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8"/>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8"/>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l-GR"/>
              <a:pPr marL="0" lvl="0" indent="0" algn="ctr" rtl="0">
                <a:spcBef>
                  <a:spcPts val="0"/>
                </a:spcBef>
                <a:spcAft>
                  <a:spcPts val="0"/>
                </a:spcAft>
                <a:buNone/>
              </a:pPr>
              <a:t>‹#›</a:t>
            </a:fld>
            <a:endParaRPr/>
          </a:p>
        </p:txBody>
      </p:sp>
      <p:sp>
        <p:nvSpPr>
          <p:cNvPr id="26" name="Google Shape;26;p18"/>
          <p:cNvSpPr/>
          <p:nvPr/>
        </p:nvSpPr>
        <p:spPr>
          <a:xfrm>
            <a:off x="921433" y="1413802"/>
            <a:ext cx="210312" cy="210312"/>
          </a:xfrm>
          <a:prstGeom prst="ellipse">
            <a:avLst/>
          </a:prstGeom>
          <a:gradFill>
            <a:gsLst>
              <a:gs pos="0">
                <a:srgbClr val="D7F6FF">
                  <a:alpha val="94901"/>
                </a:srgbClr>
              </a:gs>
              <a:gs pos="50000">
                <a:srgbClr val="C0E3F0">
                  <a:alpha val="89803"/>
                </a:srgbClr>
              </a:gs>
              <a:gs pos="95000">
                <a:srgbClr val="65C6EA">
                  <a:alpha val="87843"/>
                </a:srgbClr>
              </a:gs>
              <a:gs pos="100000">
                <a:srgbClr val="00BBF1">
                  <a:alpha val="84705"/>
                </a:srgbClr>
              </a:gs>
            </a:gsLst>
            <a:path path="circle">
              <a:fillToRect r="100000" b="100000"/>
            </a:path>
            <a:tileRect l="-100000" t="-100000"/>
          </a:gradFill>
          <a:ln w="9525" cap="rnd" cmpd="sng">
            <a:solidFill>
              <a:srgbClr val="2F8DA4">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sp>
        <p:nvSpPr>
          <p:cNvPr id="27" name="Google Shape;27;p18"/>
          <p:cNvSpPr/>
          <p:nvPr/>
        </p:nvSpPr>
        <p:spPr>
          <a:xfrm>
            <a:off x="1157176" y="1345016"/>
            <a:ext cx="64008" cy="64008"/>
          </a:xfrm>
          <a:prstGeom prst="ellipse">
            <a:avLst/>
          </a:prstGeom>
          <a:noFill/>
          <a:ln w="12700" cap="rnd" cmpd="sng">
            <a:solidFill>
              <a:srgbClr val="317F92">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spTree>
  </p:cSld>
  <p:clrMapOvr>
    <a:masterClrMapping/>
  </p:clrMapOvr>
  <p:transition>
    <p:pull dir="l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88"/>
        <p:cNvGrpSpPr/>
        <p:nvPr/>
      </p:nvGrpSpPr>
      <p:grpSpPr>
        <a:xfrm>
          <a:off x="0" y="0"/>
          <a:ext cx="0" cy="0"/>
          <a:chOff x="0" y="0"/>
          <a:chExt cx="0" cy="0"/>
        </a:xfrm>
      </p:grpSpPr>
      <p:sp>
        <p:nvSpPr>
          <p:cNvPr id="89" name="Google Shape;89;p27"/>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6221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27"/>
          <p:cNvSpPr txBox="1">
            <a:spLocks noGrp="1"/>
          </p:cNvSpPr>
          <p:nvPr>
            <p:ph type="body" idx="1"/>
          </p:nvPr>
        </p:nvSpPr>
        <p:spPr>
          <a:xfrm rot="5400000">
            <a:off x="2784348" y="99060"/>
            <a:ext cx="4800600" cy="749808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600"/>
              </a:spcBef>
              <a:spcAft>
                <a:spcPts val="0"/>
              </a:spcAft>
              <a:buSzPts val="1440"/>
              <a:buChar char="⚫"/>
              <a:defRPr/>
            </a:lvl1pPr>
            <a:lvl2pPr marL="914400" lvl="1" indent="-342900" algn="l">
              <a:lnSpc>
                <a:spcPct val="100000"/>
              </a:lnSpc>
              <a:spcBef>
                <a:spcPts val="55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91" name="Google Shape;91;p27"/>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7"/>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27"/>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l-GR"/>
              <a:pPr marL="0" lvl="0" indent="0" algn="ctr" rtl="0">
                <a:spcBef>
                  <a:spcPts val="0"/>
                </a:spcBef>
                <a:spcAft>
                  <a:spcPts val="0"/>
                </a:spcAft>
                <a:buNone/>
              </a:pPr>
              <a:t>‹#›</a:t>
            </a:fld>
            <a:endParaRPr/>
          </a:p>
        </p:txBody>
      </p:sp>
    </p:spTree>
  </p:cSld>
  <p:clrMapOvr>
    <a:masterClrMapping/>
  </p:clrMapOvr>
  <p:transition>
    <p:pull dir="l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94"/>
        <p:cNvGrpSpPr/>
        <p:nvPr/>
      </p:nvGrpSpPr>
      <p:grpSpPr>
        <a:xfrm>
          <a:off x="0" y="0"/>
          <a:ext cx="0" cy="0"/>
          <a:chOff x="0" y="0"/>
          <a:chExt cx="0" cy="0"/>
        </a:xfrm>
      </p:grpSpPr>
      <p:sp>
        <p:nvSpPr>
          <p:cNvPr id="95" name="Google Shape;95;p28"/>
          <p:cNvSpPr txBox="1">
            <a:spLocks noGrp="1"/>
          </p:cNvSpPr>
          <p:nvPr>
            <p:ph type="title"/>
          </p:nvPr>
        </p:nvSpPr>
        <p:spPr>
          <a:xfrm rot="5400000">
            <a:off x="4846638" y="2286002"/>
            <a:ext cx="5851525" cy="18288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6221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28"/>
          <p:cNvSpPr txBox="1">
            <a:spLocks noGrp="1"/>
          </p:cNvSpPr>
          <p:nvPr>
            <p:ph type="body" idx="1"/>
          </p:nvPr>
        </p:nvSpPr>
        <p:spPr>
          <a:xfrm rot="5400000">
            <a:off x="998538" y="419103"/>
            <a:ext cx="5851525" cy="55626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600"/>
              </a:spcBef>
              <a:spcAft>
                <a:spcPts val="0"/>
              </a:spcAft>
              <a:buSzPts val="1440"/>
              <a:buChar char="⚫"/>
              <a:defRPr/>
            </a:lvl1pPr>
            <a:lvl2pPr marL="914400" lvl="1" indent="-342900" algn="l">
              <a:lnSpc>
                <a:spcPct val="100000"/>
              </a:lnSpc>
              <a:spcBef>
                <a:spcPts val="55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97" name="Google Shape;97;p28"/>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8"/>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8"/>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l-GR"/>
              <a:pPr marL="0" lvl="0" indent="0" algn="ctr" rtl="0">
                <a:spcBef>
                  <a:spcPts val="0"/>
                </a:spcBef>
                <a:spcAft>
                  <a:spcPts val="0"/>
                </a:spcAft>
                <a:buNone/>
              </a:pPr>
              <a:t>‹#›</a:t>
            </a:fld>
            <a:endParaRPr/>
          </a:p>
        </p:txBody>
      </p:sp>
    </p:spTree>
  </p:cSld>
  <p:clrMapOvr>
    <a:masterClrMapping/>
  </p:clrMapOvr>
  <p:transition>
    <p:pull dir="l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Κενή" type="blank">
  <p:cSld name="BLANK">
    <p:spTree>
      <p:nvGrpSpPr>
        <p:cNvPr id="1" name="Shape 28"/>
        <p:cNvGrpSpPr/>
        <p:nvPr/>
      </p:nvGrpSpPr>
      <p:grpSpPr>
        <a:xfrm>
          <a:off x="0" y="0"/>
          <a:ext cx="0" cy="0"/>
          <a:chOff x="0" y="0"/>
          <a:chExt cx="0" cy="0"/>
        </a:xfrm>
      </p:grpSpPr>
      <p:sp>
        <p:nvSpPr>
          <p:cNvPr id="29" name="Google Shape;29;p19"/>
          <p:cNvSpPr/>
          <p:nvPr/>
        </p:nvSpPr>
        <p:spPr>
          <a:xfrm>
            <a:off x="1014984" y="0"/>
            <a:ext cx="81290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30" name="Google Shape;30;p19"/>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9"/>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9"/>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l-GR"/>
              <a:pPr marL="0" lvl="0" indent="0" algn="ctr" rtl="0">
                <a:spcBef>
                  <a:spcPts val="0"/>
                </a:spcBef>
                <a:spcAft>
                  <a:spcPts val="0"/>
                </a:spcAft>
                <a:buNone/>
              </a:pPr>
              <a:t>‹#›</a:t>
            </a:fld>
            <a:endParaRPr/>
          </a:p>
        </p:txBody>
      </p:sp>
      <p:sp>
        <p:nvSpPr>
          <p:cNvPr id="33" name="Google Shape;33;p19"/>
          <p:cNvSpPr/>
          <p:nvPr/>
        </p:nvSpPr>
        <p:spPr>
          <a:xfrm>
            <a:off x="1014984" y="-54"/>
            <a:ext cx="73152" cy="6858054"/>
          </a:xfrm>
          <a:prstGeom prst="rect">
            <a:avLst/>
          </a:prstGeom>
          <a:solidFill>
            <a:schemeClr val="lt1"/>
          </a:solidFill>
          <a:ln>
            <a:noFill/>
          </a:ln>
          <a:effectLst>
            <a:outerShdw blurRad="38550" dist="38000" dir="10800000" algn="tl" rotWithShape="0">
              <a:srgbClr val="6F6A5F">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Tree>
  </p:cSld>
  <p:clrMapOvr>
    <a:masterClrMapping/>
  </p:clrMapOvr>
  <p:transition>
    <p:pull dir="l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Τίτλος και Αντικείμενο" type="obj">
  <p:cSld name="OBJECT">
    <p:spTree>
      <p:nvGrpSpPr>
        <p:cNvPr id="1" name="Shape 34"/>
        <p:cNvGrpSpPr/>
        <p:nvPr/>
      </p:nvGrpSpPr>
      <p:grpSpPr>
        <a:xfrm>
          <a:off x="0" y="0"/>
          <a:ext cx="0" cy="0"/>
          <a:chOff x="0" y="0"/>
          <a:chExt cx="0" cy="0"/>
        </a:xfrm>
      </p:grpSpPr>
      <p:sp>
        <p:nvSpPr>
          <p:cNvPr id="35" name="Google Shape;35;p20"/>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6221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0"/>
          <p:cNvSpPr txBox="1">
            <a:spLocks noGrp="1"/>
          </p:cNvSpPr>
          <p:nvPr>
            <p:ph type="body" idx="1"/>
          </p:nvPr>
        </p:nvSpPr>
        <p:spPr>
          <a:xfrm>
            <a:off x="1435608" y="1447800"/>
            <a:ext cx="7498080" cy="48006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600"/>
              </a:spcBef>
              <a:spcAft>
                <a:spcPts val="0"/>
              </a:spcAft>
              <a:buSzPts val="1440"/>
              <a:buChar char="⚫"/>
              <a:defRPr/>
            </a:lvl1pPr>
            <a:lvl2pPr marL="914400" lvl="1" indent="-342900" algn="l">
              <a:lnSpc>
                <a:spcPct val="100000"/>
              </a:lnSpc>
              <a:spcBef>
                <a:spcPts val="55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7" name="Google Shape;37;p20"/>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0"/>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0"/>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l-GR"/>
              <a:pPr marL="0" lvl="0" indent="0" algn="ctr" rtl="0">
                <a:spcBef>
                  <a:spcPts val="0"/>
                </a:spcBef>
                <a:spcAft>
                  <a:spcPts val="0"/>
                </a:spcAft>
                <a:buNone/>
              </a:pPr>
              <a:t>‹#›</a:t>
            </a:fld>
            <a:endParaRPr/>
          </a:p>
        </p:txBody>
      </p:sp>
    </p:spTree>
  </p:cSld>
  <p:clrMapOvr>
    <a:masterClrMapping/>
  </p:clrMapOvr>
  <p:transition>
    <p:pull dir="l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40"/>
        <p:cNvGrpSpPr/>
        <p:nvPr/>
      </p:nvGrpSpPr>
      <p:grpSpPr>
        <a:xfrm>
          <a:off x="0" y="0"/>
          <a:ext cx="0" cy="0"/>
          <a:chOff x="0" y="0"/>
          <a:chExt cx="0" cy="0"/>
        </a:xfrm>
      </p:grpSpPr>
      <p:sp>
        <p:nvSpPr>
          <p:cNvPr id="41" name="Google Shape;41;p21"/>
          <p:cNvSpPr txBox="1">
            <a:spLocks noGrp="1"/>
          </p:cNvSpPr>
          <p:nvPr>
            <p:ph type="title"/>
          </p:nvPr>
        </p:nvSpPr>
        <p:spPr>
          <a:xfrm>
            <a:off x="1435608" y="274320"/>
            <a:ext cx="749808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6221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1"/>
          <p:cNvSpPr txBox="1">
            <a:spLocks noGrp="1"/>
          </p:cNvSpPr>
          <p:nvPr>
            <p:ph type="body" idx="1"/>
          </p:nvPr>
        </p:nvSpPr>
        <p:spPr>
          <a:xfrm>
            <a:off x="1435608" y="1524000"/>
            <a:ext cx="3657600" cy="4663440"/>
          </a:xfrm>
          <a:prstGeom prst="rect">
            <a:avLst/>
          </a:prstGeom>
          <a:noFill/>
          <a:ln>
            <a:noFill/>
          </a:ln>
        </p:spPr>
        <p:txBody>
          <a:bodyPr spcFirstLastPara="1" wrap="square" lIns="91425" tIns="45700" rIns="91425" bIns="45700" anchor="t" anchorCtr="0">
            <a:normAutofit/>
          </a:bodyPr>
          <a:lstStyle>
            <a:lvl1pPr marL="457200" lvl="0" indent="-370840" algn="l">
              <a:lnSpc>
                <a:spcPct val="100000"/>
              </a:lnSpc>
              <a:spcBef>
                <a:spcPts val="600"/>
              </a:spcBef>
              <a:spcAft>
                <a:spcPts val="0"/>
              </a:spcAft>
              <a:buSzPts val="2240"/>
              <a:buChar char="⚫"/>
              <a:defRPr sz="2800"/>
            </a:lvl1pPr>
            <a:lvl2pPr marL="914400" lvl="1" indent="-381000" algn="l">
              <a:lnSpc>
                <a:spcPct val="100000"/>
              </a:lnSpc>
              <a:spcBef>
                <a:spcPts val="55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3" name="Google Shape;43;p21"/>
          <p:cNvSpPr txBox="1">
            <a:spLocks noGrp="1"/>
          </p:cNvSpPr>
          <p:nvPr>
            <p:ph type="body" idx="2"/>
          </p:nvPr>
        </p:nvSpPr>
        <p:spPr>
          <a:xfrm>
            <a:off x="5276088" y="1524000"/>
            <a:ext cx="3657600" cy="4663440"/>
          </a:xfrm>
          <a:prstGeom prst="rect">
            <a:avLst/>
          </a:prstGeom>
          <a:noFill/>
          <a:ln>
            <a:noFill/>
          </a:ln>
        </p:spPr>
        <p:txBody>
          <a:bodyPr spcFirstLastPara="1" wrap="square" lIns="91425" tIns="45700" rIns="91425" bIns="45700" anchor="t" anchorCtr="0">
            <a:normAutofit/>
          </a:bodyPr>
          <a:lstStyle>
            <a:lvl1pPr marL="457200" lvl="0" indent="-370840" algn="l">
              <a:lnSpc>
                <a:spcPct val="100000"/>
              </a:lnSpc>
              <a:spcBef>
                <a:spcPts val="600"/>
              </a:spcBef>
              <a:spcAft>
                <a:spcPts val="0"/>
              </a:spcAft>
              <a:buSzPts val="2240"/>
              <a:buChar char="⚫"/>
              <a:defRPr sz="2800"/>
            </a:lvl1pPr>
            <a:lvl2pPr marL="914400" lvl="1" indent="-381000" algn="l">
              <a:lnSpc>
                <a:spcPct val="100000"/>
              </a:lnSpc>
              <a:spcBef>
                <a:spcPts val="55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4" name="Google Shape;44;p21"/>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1"/>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1"/>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l-GR"/>
              <a:pPr marL="0" lvl="0" indent="0" algn="ctr" rtl="0">
                <a:spcBef>
                  <a:spcPts val="0"/>
                </a:spcBef>
                <a:spcAft>
                  <a:spcPts val="0"/>
                </a:spcAft>
                <a:buNone/>
              </a:pPr>
              <a:t>‹#›</a:t>
            </a:fld>
            <a:endParaRPr/>
          </a:p>
        </p:txBody>
      </p:sp>
    </p:spTree>
  </p:cSld>
  <p:clrMapOvr>
    <a:masterClrMapping/>
  </p:clrMapOvr>
  <p:transition>
    <p:pull dir="l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47"/>
        <p:cNvGrpSpPr/>
        <p:nvPr/>
      </p:nvGrpSpPr>
      <p:grpSpPr>
        <a:xfrm>
          <a:off x="0" y="0"/>
          <a:ext cx="0" cy="0"/>
          <a:chOff x="0" y="0"/>
          <a:chExt cx="0" cy="0"/>
        </a:xfrm>
      </p:grpSpPr>
      <p:sp>
        <p:nvSpPr>
          <p:cNvPr id="48" name="Google Shape;48;p22"/>
          <p:cNvSpPr txBox="1">
            <a:spLocks noGrp="1"/>
          </p:cNvSpPr>
          <p:nvPr>
            <p:ph type="title"/>
          </p:nvPr>
        </p:nvSpPr>
        <p:spPr>
          <a:xfrm>
            <a:off x="1435608" y="274320"/>
            <a:ext cx="749808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6221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2"/>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2"/>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2"/>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l-GR"/>
              <a:pPr marL="0" lvl="0" indent="0" algn="ctr" rtl="0">
                <a:spcBef>
                  <a:spcPts val="0"/>
                </a:spcBef>
                <a:spcAft>
                  <a:spcPts val="0"/>
                </a:spcAft>
                <a:buNone/>
              </a:pPr>
              <a:t>‹#›</a:t>
            </a:fld>
            <a:endParaRPr/>
          </a:p>
        </p:txBody>
      </p:sp>
    </p:spTree>
  </p:cSld>
  <p:clrMapOvr>
    <a:masterClrMapping/>
  </p:clrMapOvr>
  <p:transition>
    <p:pull dir="l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Κεφαλίδα ενότητας" type="secHead">
  <p:cSld name="SECTION_HEADER">
    <p:spTree>
      <p:nvGrpSpPr>
        <p:cNvPr id="1" name="Shape 52"/>
        <p:cNvGrpSpPr/>
        <p:nvPr/>
      </p:nvGrpSpPr>
      <p:grpSpPr>
        <a:xfrm>
          <a:off x="0" y="0"/>
          <a:ext cx="0" cy="0"/>
          <a:chOff x="0" y="0"/>
          <a:chExt cx="0" cy="0"/>
        </a:xfrm>
      </p:grpSpPr>
      <p:sp>
        <p:nvSpPr>
          <p:cNvPr id="53" name="Google Shape;53;p23"/>
          <p:cNvSpPr/>
          <p:nvPr/>
        </p:nvSpPr>
        <p:spPr>
          <a:xfrm>
            <a:off x="2282890" y="-54"/>
            <a:ext cx="6858000" cy="685805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54" name="Google Shape;54;p23"/>
          <p:cNvSpPr txBox="1">
            <a:spLocks noGrp="1"/>
          </p:cNvSpPr>
          <p:nvPr>
            <p:ph type="title"/>
          </p:nvPr>
        </p:nvSpPr>
        <p:spPr>
          <a:xfrm>
            <a:off x="2578392" y="2600325"/>
            <a:ext cx="6400800" cy="2286000"/>
          </a:xfrm>
          <a:prstGeom prst="rect">
            <a:avLst/>
          </a:prstGeom>
          <a:noFill/>
          <a:ln>
            <a:noFill/>
          </a:ln>
        </p:spPr>
        <p:txBody>
          <a:bodyPr spcFirstLastPara="1" wrap="square" lIns="91425" tIns="45700" rIns="91425" bIns="45700" anchor="t" anchorCtr="0">
            <a:normAutofit/>
          </a:bodyPr>
          <a:lstStyle>
            <a:lvl1pPr lvl="0" algn="l">
              <a:lnSpc>
                <a:spcPct val="112500"/>
              </a:lnSpc>
              <a:spcBef>
                <a:spcPts val="0"/>
              </a:spcBef>
              <a:spcAft>
                <a:spcPts val="0"/>
              </a:spcAft>
              <a:buClr>
                <a:srgbClr val="562214"/>
              </a:buClr>
              <a:buSzPts val="4000"/>
              <a:buFont typeface="Gill Sans"/>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3"/>
          <p:cNvSpPr txBox="1">
            <a:spLocks noGrp="1"/>
          </p:cNvSpPr>
          <p:nvPr>
            <p:ph type="body" idx="1"/>
          </p:nvPr>
        </p:nvSpPr>
        <p:spPr>
          <a:xfrm>
            <a:off x="2578392" y="1066800"/>
            <a:ext cx="6400800" cy="1509712"/>
          </a:xfrm>
          <a:prstGeom prst="rect">
            <a:avLst/>
          </a:prstGeom>
          <a:noFill/>
          <a:ln>
            <a:noFill/>
          </a:ln>
        </p:spPr>
        <p:txBody>
          <a:bodyPr spcFirstLastPara="1" wrap="square" lIns="91425" tIns="45700" rIns="91425" bIns="45700" anchor="b" anchorCtr="0">
            <a:normAutofit/>
          </a:bodyPr>
          <a:lstStyle>
            <a:lvl1pPr marL="457200" lvl="0" indent="-228600" algn="l">
              <a:lnSpc>
                <a:spcPct val="115000"/>
              </a:lnSpc>
              <a:spcBef>
                <a:spcPts val="0"/>
              </a:spcBef>
              <a:spcAft>
                <a:spcPts val="0"/>
              </a:spcAft>
              <a:buSzPts val="1600"/>
              <a:buNone/>
              <a:defRPr sz="2000">
                <a:solidFill>
                  <a:srgbClr val="341108"/>
                </a:solidFill>
              </a:defRPr>
            </a:lvl1pPr>
            <a:lvl2pPr marL="914400" lvl="1" indent="-228600" algn="l">
              <a:lnSpc>
                <a:spcPct val="100000"/>
              </a:lnSpc>
              <a:spcBef>
                <a:spcPts val="550"/>
              </a:spcBef>
              <a:spcAft>
                <a:spcPts val="0"/>
              </a:spcAft>
              <a:buSzPts val="1800"/>
              <a:buNone/>
              <a:defRPr sz="1800">
                <a:solidFill>
                  <a:srgbClr val="888888"/>
                </a:solidFill>
              </a:defRPr>
            </a:lvl2pPr>
            <a:lvl3pPr marL="1371600" lvl="2" indent="-228600" algn="l">
              <a:lnSpc>
                <a:spcPct val="100000"/>
              </a:lnSpc>
              <a:spcBef>
                <a:spcPts val="320"/>
              </a:spcBef>
              <a:spcAft>
                <a:spcPts val="0"/>
              </a:spcAft>
              <a:buSzPts val="1600"/>
              <a:buNone/>
              <a:defRPr sz="1600">
                <a:solidFill>
                  <a:srgbClr val="888888"/>
                </a:solidFill>
              </a:defRPr>
            </a:lvl3pPr>
            <a:lvl4pPr marL="1828800" lvl="3" indent="-228600" algn="l">
              <a:lnSpc>
                <a:spcPct val="100000"/>
              </a:lnSpc>
              <a:spcBef>
                <a:spcPts val="280"/>
              </a:spcBef>
              <a:spcAft>
                <a:spcPts val="0"/>
              </a:spcAft>
              <a:buSzPts val="1400"/>
              <a:buNone/>
              <a:defRPr sz="1400">
                <a:solidFill>
                  <a:srgbClr val="888888"/>
                </a:solidFill>
              </a:defRPr>
            </a:lvl4pPr>
            <a:lvl5pPr marL="2286000" lvl="4" indent="-228600" algn="l">
              <a:lnSpc>
                <a:spcPct val="100000"/>
              </a:lnSpc>
              <a:spcBef>
                <a:spcPts val="280"/>
              </a:spcBef>
              <a:spcAft>
                <a:spcPts val="0"/>
              </a:spcAft>
              <a:buSzPts val="1400"/>
              <a:buNone/>
              <a:defRPr sz="1400">
                <a:solidFill>
                  <a:srgbClr val="888888"/>
                </a:solidFill>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6" name="Google Shape;56;p23"/>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3"/>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3"/>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l-GR"/>
              <a:pPr marL="0" lvl="0" indent="0" algn="ctr" rtl="0">
                <a:spcBef>
                  <a:spcPts val="0"/>
                </a:spcBef>
                <a:spcAft>
                  <a:spcPts val="0"/>
                </a:spcAft>
                <a:buNone/>
              </a:pPr>
              <a:t>‹#›</a:t>
            </a:fld>
            <a:endParaRPr/>
          </a:p>
        </p:txBody>
      </p:sp>
      <p:sp>
        <p:nvSpPr>
          <p:cNvPr id="59" name="Google Shape;59;p23"/>
          <p:cNvSpPr/>
          <p:nvPr/>
        </p:nvSpPr>
        <p:spPr>
          <a:xfrm>
            <a:off x="2286000" y="0"/>
            <a:ext cx="76200" cy="6858054"/>
          </a:xfrm>
          <a:prstGeom prst="rect">
            <a:avLst/>
          </a:prstGeom>
          <a:solidFill>
            <a:schemeClr val="lt1"/>
          </a:solidFill>
          <a:ln>
            <a:noFill/>
          </a:ln>
          <a:effectLst>
            <a:outerShdw blurRad="38550" dist="38000" dir="10800000" algn="tl" rotWithShape="0">
              <a:srgbClr val="6F6A5F">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60" name="Google Shape;60;p23"/>
          <p:cNvSpPr/>
          <p:nvPr/>
        </p:nvSpPr>
        <p:spPr>
          <a:xfrm>
            <a:off x="2172321" y="2814656"/>
            <a:ext cx="210312" cy="210312"/>
          </a:xfrm>
          <a:prstGeom prst="ellipse">
            <a:avLst/>
          </a:prstGeom>
          <a:gradFill>
            <a:gsLst>
              <a:gs pos="0">
                <a:srgbClr val="D7F6FF">
                  <a:alpha val="94901"/>
                </a:srgbClr>
              </a:gs>
              <a:gs pos="50000">
                <a:srgbClr val="C0E3F0">
                  <a:alpha val="89803"/>
                </a:srgbClr>
              </a:gs>
              <a:gs pos="95000">
                <a:srgbClr val="65C6EA">
                  <a:alpha val="87843"/>
                </a:srgbClr>
              </a:gs>
              <a:gs pos="100000">
                <a:srgbClr val="00BBF1">
                  <a:alpha val="84705"/>
                </a:srgbClr>
              </a:gs>
            </a:gsLst>
            <a:path path="circle">
              <a:fillToRect r="100000" b="100000"/>
            </a:path>
            <a:tileRect l="-100000" t="-100000"/>
          </a:gradFill>
          <a:ln w="9525" cap="rnd" cmpd="sng">
            <a:solidFill>
              <a:srgbClr val="2F8DA4">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sp>
        <p:nvSpPr>
          <p:cNvPr id="61" name="Google Shape;61;p23"/>
          <p:cNvSpPr/>
          <p:nvPr/>
        </p:nvSpPr>
        <p:spPr>
          <a:xfrm>
            <a:off x="2408064" y="2745870"/>
            <a:ext cx="64008" cy="64008"/>
          </a:xfrm>
          <a:prstGeom prst="ellipse">
            <a:avLst/>
          </a:prstGeom>
          <a:noFill/>
          <a:ln w="12700" cap="rnd" cmpd="sng">
            <a:solidFill>
              <a:srgbClr val="317F92">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spTree>
  </p:cSld>
  <p:clrMapOvr>
    <a:masterClrMapping/>
  </p:clrMapOvr>
  <p:transition>
    <p:pull dir="l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Σύγκριση" type="twoTxTwoObj">
  <p:cSld name="TWO_OBJECTS_WITH_TEXT">
    <p:spTree>
      <p:nvGrpSpPr>
        <p:cNvPr id="1" name="Shape 62"/>
        <p:cNvGrpSpPr/>
        <p:nvPr/>
      </p:nvGrpSpPr>
      <p:grpSpPr>
        <a:xfrm>
          <a:off x="0" y="0"/>
          <a:ext cx="0" cy="0"/>
          <a:chOff x="0" y="0"/>
          <a:chExt cx="0" cy="0"/>
        </a:xfrm>
      </p:grpSpPr>
      <p:sp>
        <p:nvSpPr>
          <p:cNvPr id="63" name="Google Shape;63;p24"/>
          <p:cNvSpPr txBox="1">
            <a:spLocks noGrp="1"/>
          </p:cNvSpPr>
          <p:nvPr>
            <p:ph type="title"/>
          </p:nvPr>
        </p:nvSpPr>
        <p:spPr>
          <a:xfrm>
            <a:off x="457200" y="5160336"/>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562214"/>
              </a:buClr>
              <a:buSzPts val="4500"/>
              <a:buFont typeface="Gill Sans"/>
              <a:buNone/>
              <a:defRPr sz="45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4"/>
          <p:cNvSpPr txBox="1">
            <a:spLocks noGrp="1"/>
          </p:cNvSpPr>
          <p:nvPr>
            <p:ph type="body" idx="1"/>
          </p:nvPr>
        </p:nvSpPr>
        <p:spPr>
          <a:xfrm>
            <a:off x="457200" y="328278"/>
            <a:ext cx="4023360" cy="640080"/>
          </a:xfrm>
          <a:prstGeom prst="rect">
            <a:avLst/>
          </a:prstGeom>
          <a:solidFill>
            <a:schemeClr val="lt1"/>
          </a:solidFill>
          <a:ln w="10775" cap="flat" cmpd="sng">
            <a:solidFill>
              <a:schemeClr val="lt1"/>
            </a:solidFill>
            <a:prstDash val="solid"/>
            <a:miter lim="800000"/>
            <a:headEnd type="none" w="sm" len="sm"/>
            <a:tailEnd type="none" w="sm" len="sm"/>
          </a:ln>
        </p:spPr>
        <p:txBody>
          <a:bodyPr spcFirstLastPara="1" wrap="square" lIns="91425" tIns="45700" rIns="91425" bIns="45700" anchor="ctr" anchorCtr="0">
            <a:normAutofit/>
          </a:bodyPr>
          <a:lstStyle>
            <a:lvl1pPr marL="457200" lvl="0" indent="-228600" algn="l">
              <a:lnSpc>
                <a:spcPct val="100000"/>
              </a:lnSpc>
              <a:spcBef>
                <a:spcPts val="100"/>
              </a:spcBef>
              <a:spcAft>
                <a:spcPts val="0"/>
              </a:spcAft>
              <a:buSzPts val="1520"/>
              <a:buNone/>
              <a:defRPr sz="1900" b="0">
                <a:solidFill>
                  <a:schemeClr val="dk1"/>
                </a:solidFill>
              </a:defRPr>
            </a:lvl1pPr>
            <a:lvl2pPr marL="914400" lvl="1" indent="-228600" algn="l">
              <a:lnSpc>
                <a:spcPct val="100000"/>
              </a:lnSpc>
              <a:spcBef>
                <a:spcPts val="55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5" name="Google Shape;65;p24"/>
          <p:cNvSpPr txBox="1">
            <a:spLocks noGrp="1"/>
          </p:cNvSpPr>
          <p:nvPr>
            <p:ph type="body" idx="2"/>
          </p:nvPr>
        </p:nvSpPr>
        <p:spPr>
          <a:xfrm>
            <a:off x="4663440" y="328278"/>
            <a:ext cx="4023360" cy="640080"/>
          </a:xfrm>
          <a:prstGeom prst="rect">
            <a:avLst/>
          </a:prstGeom>
          <a:solidFill>
            <a:schemeClr val="lt1"/>
          </a:solidFill>
          <a:ln w="10775" cap="flat" cmpd="sng">
            <a:solidFill>
              <a:schemeClr val="lt1"/>
            </a:solidFill>
            <a:prstDash val="solid"/>
            <a:miter lim="800000"/>
            <a:headEnd type="none" w="sm" len="sm"/>
            <a:tailEnd type="none" w="sm" len="sm"/>
          </a:ln>
        </p:spPr>
        <p:txBody>
          <a:bodyPr spcFirstLastPara="1" wrap="square" lIns="91425" tIns="45700" rIns="91425" bIns="45700" anchor="ctr" anchorCtr="0">
            <a:normAutofit/>
          </a:bodyPr>
          <a:lstStyle>
            <a:lvl1pPr marL="457200" lvl="0" indent="-228600" algn="l">
              <a:lnSpc>
                <a:spcPct val="100000"/>
              </a:lnSpc>
              <a:spcBef>
                <a:spcPts val="100"/>
              </a:spcBef>
              <a:spcAft>
                <a:spcPts val="0"/>
              </a:spcAft>
              <a:buSzPts val="1520"/>
              <a:buNone/>
              <a:defRPr sz="1900" b="0">
                <a:solidFill>
                  <a:schemeClr val="dk1"/>
                </a:solidFill>
              </a:defRPr>
            </a:lvl1pPr>
            <a:lvl2pPr marL="914400" lvl="1" indent="-228600" algn="l">
              <a:lnSpc>
                <a:spcPct val="100000"/>
              </a:lnSpc>
              <a:spcBef>
                <a:spcPts val="55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6" name="Google Shape;66;p24"/>
          <p:cNvSpPr txBox="1">
            <a:spLocks noGrp="1"/>
          </p:cNvSpPr>
          <p:nvPr>
            <p:ph type="body" idx="3"/>
          </p:nvPr>
        </p:nvSpPr>
        <p:spPr>
          <a:xfrm>
            <a:off x="457200" y="969336"/>
            <a:ext cx="4023360" cy="4114800"/>
          </a:xfrm>
          <a:prstGeom prst="rect">
            <a:avLst/>
          </a:prstGeom>
          <a:noFill/>
          <a:ln w="10775" cap="flat" cmpd="sng">
            <a:solidFill>
              <a:schemeClr val="lt1"/>
            </a:solidFill>
            <a:prstDash val="dash"/>
            <a:miter lim="800000"/>
            <a:headEnd type="none" w="sm" len="sm"/>
            <a:tailEnd type="none" w="sm" len="sm"/>
          </a:ln>
        </p:spPr>
        <p:txBody>
          <a:bodyPr spcFirstLastPara="1" wrap="square" lIns="91425" tIns="45700" rIns="91425" bIns="45700" anchor="t" anchorCtr="0">
            <a:normAutofit/>
          </a:bodyPr>
          <a:lstStyle>
            <a:lvl1pPr marL="457200" lvl="0" indent="-350520" algn="l">
              <a:lnSpc>
                <a:spcPct val="100000"/>
              </a:lnSpc>
              <a:spcBef>
                <a:spcPts val="700"/>
              </a:spcBef>
              <a:spcAft>
                <a:spcPts val="0"/>
              </a:spcAft>
              <a:buSzPts val="1920"/>
              <a:buChar char="⚫"/>
              <a:defRPr sz="2400"/>
            </a:lvl1pPr>
            <a:lvl2pPr marL="914400" lvl="1" indent="-355600" algn="l">
              <a:lnSpc>
                <a:spcPct val="100000"/>
              </a:lnSpc>
              <a:spcBef>
                <a:spcPts val="700"/>
              </a:spcBef>
              <a:spcAft>
                <a:spcPts val="0"/>
              </a:spcAft>
              <a:buSzPts val="2000"/>
              <a:buChar char="◦"/>
              <a:defRPr sz="2000"/>
            </a:lvl2pPr>
            <a:lvl3pPr marL="1371600" lvl="2" indent="-342900" algn="l">
              <a:lnSpc>
                <a:spcPct val="100000"/>
              </a:lnSpc>
              <a:spcBef>
                <a:spcPts val="700"/>
              </a:spcBef>
              <a:spcAft>
                <a:spcPts val="0"/>
              </a:spcAft>
              <a:buSzPts val="1800"/>
              <a:buChar char="●"/>
              <a:defRPr sz="1800"/>
            </a:lvl3pPr>
            <a:lvl4pPr marL="1828800" lvl="3" indent="-330200" algn="l">
              <a:lnSpc>
                <a:spcPct val="100000"/>
              </a:lnSpc>
              <a:spcBef>
                <a:spcPts val="700"/>
              </a:spcBef>
              <a:spcAft>
                <a:spcPts val="0"/>
              </a:spcAft>
              <a:buSzPts val="1600"/>
              <a:buChar char="●"/>
              <a:defRPr sz="1600"/>
            </a:lvl4pPr>
            <a:lvl5pPr marL="2286000" lvl="4" indent="-330200" algn="l">
              <a:lnSpc>
                <a:spcPct val="100000"/>
              </a:lnSpc>
              <a:spcBef>
                <a:spcPts val="700"/>
              </a:spcBef>
              <a:spcAft>
                <a:spcPts val="0"/>
              </a:spcAft>
              <a:buSzPts val="1600"/>
              <a:buChar char="●"/>
              <a:defRPr sz="16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7" name="Google Shape;67;p24"/>
          <p:cNvSpPr txBox="1">
            <a:spLocks noGrp="1"/>
          </p:cNvSpPr>
          <p:nvPr>
            <p:ph type="body" idx="4"/>
          </p:nvPr>
        </p:nvSpPr>
        <p:spPr>
          <a:xfrm>
            <a:off x="4663440" y="969336"/>
            <a:ext cx="4023360" cy="4114800"/>
          </a:xfrm>
          <a:prstGeom prst="rect">
            <a:avLst/>
          </a:prstGeom>
          <a:noFill/>
          <a:ln w="10775" cap="flat" cmpd="sng">
            <a:solidFill>
              <a:schemeClr val="lt1"/>
            </a:solidFill>
            <a:prstDash val="dash"/>
            <a:miter lim="800000"/>
            <a:headEnd type="none" w="sm" len="sm"/>
            <a:tailEnd type="none" w="sm" len="sm"/>
          </a:ln>
        </p:spPr>
        <p:txBody>
          <a:bodyPr spcFirstLastPara="1" wrap="square" lIns="91425" tIns="45700" rIns="91425" bIns="45700" anchor="t" anchorCtr="0">
            <a:normAutofit/>
          </a:bodyPr>
          <a:lstStyle>
            <a:lvl1pPr marL="457200" lvl="0" indent="-350520" algn="l">
              <a:lnSpc>
                <a:spcPct val="100000"/>
              </a:lnSpc>
              <a:spcBef>
                <a:spcPts val="700"/>
              </a:spcBef>
              <a:spcAft>
                <a:spcPts val="0"/>
              </a:spcAft>
              <a:buSzPts val="1920"/>
              <a:buChar char="⚫"/>
              <a:defRPr sz="2400"/>
            </a:lvl1pPr>
            <a:lvl2pPr marL="914400" lvl="1" indent="-355600" algn="l">
              <a:lnSpc>
                <a:spcPct val="100000"/>
              </a:lnSpc>
              <a:spcBef>
                <a:spcPts val="700"/>
              </a:spcBef>
              <a:spcAft>
                <a:spcPts val="0"/>
              </a:spcAft>
              <a:buSzPts val="2000"/>
              <a:buChar char="◦"/>
              <a:defRPr sz="2000"/>
            </a:lvl2pPr>
            <a:lvl3pPr marL="1371600" lvl="2" indent="-342900" algn="l">
              <a:lnSpc>
                <a:spcPct val="100000"/>
              </a:lnSpc>
              <a:spcBef>
                <a:spcPts val="700"/>
              </a:spcBef>
              <a:spcAft>
                <a:spcPts val="0"/>
              </a:spcAft>
              <a:buSzPts val="1800"/>
              <a:buChar char="●"/>
              <a:defRPr sz="1800"/>
            </a:lvl3pPr>
            <a:lvl4pPr marL="1828800" lvl="3" indent="-330200" algn="l">
              <a:lnSpc>
                <a:spcPct val="100000"/>
              </a:lnSpc>
              <a:spcBef>
                <a:spcPts val="700"/>
              </a:spcBef>
              <a:spcAft>
                <a:spcPts val="0"/>
              </a:spcAft>
              <a:buSzPts val="1600"/>
              <a:buChar char="●"/>
              <a:defRPr sz="1600"/>
            </a:lvl4pPr>
            <a:lvl5pPr marL="2286000" lvl="4" indent="-330200" algn="l">
              <a:lnSpc>
                <a:spcPct val="100000"/>
              </a:lnSpc>
              <a:spcBef>
                <a:spcPts val="700"/>
              </a:spcBef>
              <a:spcAft>
                <a:spcPts val="0"/>
              </a:spcAft>
              <a:buSzPts val="1600"/>
              <a:buChar char="●"/>
              <a:defRPr sz="16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8" name="Google Shape;68;p24"/>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4"/>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4"/>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l-GR"/>
              <a:pPr marL="0" lvl="0" indent="0" algn="ctr" rtl="0">
                <a:spcBef>
                  <a:spcPts val="0"/>
                </a:spcBef>
                <a:spcAft>
                  <a:spcPts val="0"/>
                </a:spcAft>
                <a:buNone/>
              </a:pPr>
              <a:t>‹#›</a:t>
            </a:fld>
            <a:endParaRPr/>
          </a:p>
        </p:txBody>
      </p:sp>
    </p:spTree>
  </p:cSld>
  <p:clrMapOvr>
    <a:masterClrMapping/>
  </p:clrMapOvr>
  <p:transition>
    <p:pull dir="l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Περιεχόμενο με λεζάντα" type="objTx">
  <p:cSld name="OBJECT_WITH_CAPTION_TEXT">
    <p:spTree>
      <p:nvGrpSpPr>
        <p:cNvPr id="1" name="Shape 71"/>
        <p:cNvGrpSpPr/>
        <p:nvPr/>
      </p:nvGrpSpPr>
      <p:grpSpPr>
        <a:xfrm>
          <a:off x="0" y="0"/>
          <a:ext cx="0" cy="0"/>
          <a:chOff x="0" y="0"/>
          <a:chExt cx="0" cy="0"/>
        </a:xfrm>
      </p:grpSpPr>
      <p:sp>
        <p:nvSpPr>
          <p:cNvPr id="72" name="Google Shape;72;p25"/>
          <p:cNvSpPr txBox="1">
            <a:spLocks noGrp="1"/>
          </p:cNvSpPr>
          <p:nvPr>
            <p:ph type="title"/>
          </p:nvPr>
        </p:nvSpPr>
        <p:spPr>
          <a:xfrm>
            <a:off x="457200" y="216778"/>
            <a:ext cx="3810000" cy="1162050"/>
          </a:xfrm>
          <a:prstGeom prst="rect">
            <a:avLst/>
          </a:prstGeom>
          <a:noFill/>
          <a:ln>
            <a:noFill/>
          </a:ln>
        </p:spPr>
        <p:txBody>
          <a:bodyPr spcFirstLastPara="1" wrap="square" lIns="91425" tIns="45700" rIns="91425" bIns="45700" anchor="b" anchorCtr="0">
            <a:normAutofit/>
          </a:bodyPr>
          <a:lstStyle>
            <a:lvl1pPr lvl="0" algn="l">
              <a:lnSpc>
                <a:spcPct val="90909"/>
              </a:lnSpc>
              <a:spcBef>
                <a:spcPts val="0"/>
              </a:spcBef>
              <a:spcAft>
                <a:spcPts val="0"/>
              </a:spcAft>
              <a:buClr>
                <a:srgbClr val="562214"/>
              </a:buClr>
              <a:buSzPts val="2200"/>
              <a:buFont typeface="Gill Sans"/>
              <a:buNone/>
              <a:defRPr sz="22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25"/>
          <p:cNvSpPr txBox="1">
            <a:spLocks noGrp="1"/>
          </p:cNvSpPr>
          <p:nvPr>
            <p:ph type="body" idx="1"/>
          </p:nvPr>
        </p:nvSpPr>
        <p:spPr>
          <a:xfrm>
            <a:off x="457200" y="1406964"/>
            <a:ext cx="3810000" cy="6985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120"/>
              <a:buNone/>
              <a:defRPr sz="1400"/>
            </a:lvl1pPr>
            <a:lvl2pPr marL="914400" lvl="1" indent="-228600" algn="l">
              <a:lnSpc>
                <a:spcPct val="100000"/>
              </a:lnSpc>
              <a:spcBef>
                <a:spcPts val="550"/>
              </a:spcBef>
              <a:spcAft>
                <a:spcPts val="0"/>
              </a:spcAft>
              <a:buSzPts val="1200"/>
              <a:buNone/>
              <a:defRPr sz="1200"/>
            </a:lvl2pPr>
            <a:lvl3pPr marL="1371600" lvl="2" indent="-228600" algn="l">
              <a:lnSpc>
                <a:spcPct val="100000"/>
              </a:lnSpc>
              <a:spcBef>
                <a:spcPts val="200"/>
              </a:spcBef>
              <a:spcAft>
                <a:spcPts val="0"/>
              </a:spcAft>
              <a:buSzPts val="10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74" name="Google Shape;74;p25"/>
          <p:cNvSpPr txBox="1">
            <a:spLocks noGrp="1"/>
          </p:cNvSpPr>
          <p:nvPr>
            <p:ph type="body" idx="2"/>
          </p:nvPr>
        </p:nvSpPr>
        <p:spPr>
          <a:xfrm>
            <a:off x="457200" y="2133600"/>
            <a:ext cx="8153400" cy="3992563"/>
          </a:xfrm>
          <a:prstGeom prst="rect">
            <a:avLst/>
          </a:prstGeom>
          <a:noFill/>
          <a:ln>
            <a:noFill/>
          </a:ln>
        </p:spPr>
        <p:txBody>
          <a:bodyPr spcFirstLastPara="1" wrap="square" lIns="91425" tIns="45700" rIns="91425" bIns="45700" anchor="t" anchorCtr="0">
            <a:normAutofit/>
          </a:bodyPr>
          <a:lstStyle>
            <a:lvl1pPr marL="457200" lvl="0" indent="-391160" algn="l">
              <a:lnSpc>
                <a:spcPct val="100000"/>
              </a:lnSpc>
              <a:spcBef>
                <a:spcPts val="600"/>
              </a:spcBef>
              <a:spcAft>
                <a:spcPts val="0"/>
              </a:spcAft>
              <a:buSzPts val="2560"/>
              <a:buChar char="⚫"/>
              <a:defRPr sz="3200"/>
            </a:lvl1pPr>
            <a:lvl2pPr marL="914400" lvl="1" indent="-406400" algn="l">
              <a:lnSpc>
                <a:spcPct val="100000"/>
              </a:lnSpc>
              <a:spcBef>
                <a:spcPts val="550"/>
              </a:spcBef>
              <a:spcAft>
                <a:spcPts val="0"/>
              </a:spcAft>
              <a:buSzPts val="2800"/>
              <a:buChar char="◦"/>
              <a:defRPr sz="2800"/>
            </a:lvl2pPr>
            <a:lvl3pPr marL="1371600" lvl="2" indent="-381000" algn="l">
              <a:lnSpc>
                <a:spcPct val="100000"/>
              </a:lnSpc>
              <a:spcBef>
                <a:spcPts val="480"/>
              </a:spcBef>
              <a:spcAft>
                <a:spcPts val="0"/>
              </a:spcAft>
              <a:buSzPts val="2400"/>
              <a:buChar char="●"/>
              <a:defRPr sz="2400"/>
            </a:lvl3pPr>
            <a:lvl4pPr marL="1828800" lvl="3" indent="-355600" algn="l">
              <a:lnSpc>
                <a:spcPct val="100000"/>
              </a:lnSpc>
              <a:spcBef>
                <a:spcPts val="400"/>
              </a:spcBef>
              <a:spcAft>
                <a:spcPts val="0"/>
              </a:spcAft>
              <a:buSzPts val="2000"/>
              <a:buChar char="●"/>
              <a:defRPr sz="2000"/>
            </a:lvl4pPr>
            <a:lvl5pPr marL="2286000" lvl="4" indent="-355600" algn="l">
              <a:lnSpc>
                <a:spcPct val="100000"/>
              </a:lnSpc>
              <a:spcBef>
                <a:spcPts val="400"/>
              </a:spcBef>
              <a:spcAft>
                <a:spcPts val="0"/>
              </a:spcAft>
              <a:buSzPts val="2000"/>
              <a:buChar char="●"/>
              <a:defRPr sz="20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75" name="Google Shape;75;p25"/>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5"/>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5"/>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l-GR"/>
              <a:pPr marL="0" lvl="0" indent="0" algn="ctr" rtl="0">
                <a:spcBef>
                  <a:spcPts val="0"/>
                </a:spcBef>
                <a:spcAft>
                  <a:spcPts val="0"/>
                </a:spcAft>
                <a:buNone/>
              </a:pPr>
              <a:t>‹#›</a:t>
            </a:fld>
            <a:endParaRPr/>
          </a:p>
        </p:txBody>
      </p:sp>
    </p:spTree>
  </p:cSld>
  <p:clrMapOvr>
    <a:masterClrMapping/>
  </p:clrMapOvr>
  <p:transition>
    <p:pull dir="l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Εικόνα με λεζάντα" type="picTx">
  <p:cSld name="PICTURE_WITH_CAPTION_TEXT">
    <p:spTree>
      <p:nvGrpSpPr>
        <p:cNvPr id="1" name="Shape 78"/>
        <p:cNvGrpSpPr/>
        <p:nvPr/>
      </p:nvGrpSpPr>
      <p:grpSpPr>
        <a:xfrm>
          <a:off x="0" y="0"/>
          <a:ext cx="0" cy="0"/>
          <a:chOff x="0" y="0"/>
          <a:chExt cx="0" cy="0"/>
        </a:xfrm>
      </p:grpSpPr>
      <p:sp>
        <p:nvSpPr>
          <p:cNvPr id="79" name="Google Shape;79;p26"/>
          <p:cNvSpPr txBox="1">
            <a:spLocks noGrp="1"/>
          </p:cNvSpPr>
          <p:nvPr>
            <p:ph type="title"/>
          </p:nvPr>
        </p:nvSpPr>
        <p:spPr>
          <a:xfrm>
            <a:off x="5886896" y="1066800"/>
            <a:ext cx="2743200" cy="1981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562214"/>
              </a:buClr>
              <a:buSzPts val="2100"/>
              <a:buFont typeface="Gill Sans"/>
              <a:buNone/>
              <a:defRPr sz="21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6"/>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6"/>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6"/>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l-GR"/>
              <a:pPr marL="0" lvl="0" indent="0" algn="ctr" rtl="0">
                <a:spcBef>
                  <a:spcPts val="0"/>
                </a:spcBef>
                <a:spcAft>
                  <a:spcPts val="0"/>
                </a:spcAft>
                <a:buNone/>
              </a:pPr>
              <a:t>‹#›</a:t>
            </a:fld>
            <a:endParaRPr/>
          </a:p>
        </p:txBody>
      </p:sp>
      <p:sp>
        <p:nvSpPr>
          <p:cNvPr id="83" name="Google Shape;83;p26"/>
          <p:cNvSpPr/>
          <p:nvPr/>
        </p:nvSpPr>
        <p:spPr>
          <a:xfrm>
            <a:off x="762000" y="1066800"/>
            <a:ext cx="4572000" cy="4572000"/>
          </a:xfrm>
          <a:prstGeom prst="rect">
            <a:avLst/>
          </a:prstGeom>
          <a:solidFill>
            <a:srgbClr val="FFFFFF"/>
          </a:solidFill>
          <a:ln w="88900" cap="sq" cmpd="sng">
            <a:solidFill>
              <a:srgbClr val="FFFFFF"/>
            </a:solidFill>
            <a:prstDash val="solid"/>
            <a:miter lim="800000"/>
            <a:headEnd type="none" w="sm" len="sm"/>
            <a:tailEnd type="none" w="sm" len="sm"/>
          </a:ln>
          <a:effectLst>
            <a:outerShdw blurRad="55500" dist="18500" dir="5400000" algn="tl" rotWithShape="0">
              <a:srgbClr val="000000">
                <a:alpha val="34901"/>
              </a:srgbClr>
            </a:outerShdw>
          </a:effectLst>
        </p:spPr>
        <p:txBody>
          <a:bodyPr spcFirstLastPara="1" wrap="square" lIns="91425" tIns="274300" rIns="91425" bIns="45700" anchor="t" anchorCtr="0">
            <a:normAutofit/>
          </a:bodyPr>
          <a:lstStyle/>
          <a:p>
            <a:pPr marL="0" marR="0" lvl="0" indent="0" algn="l" rtl="0">
              <a:lnSpc>
                <a:spcPct val="93750"/>
              </a:lnSpc>
              <a:spcBef>
                <a:spcPts val="0"/>
              </a:spcBef>
              <a:spcAft>
                <a:spcPts val="0"/>
              </a:spcAft>
              <a:buClr>
                <a:schemeClr val="accent1"/>
              </a:buClr>
              <a:buSzPts val="2560"/>
              <a:buFont typeface="Noto Sans Symbols"/>
              <a:buNone/>
            </a:pPr>
            <a:endParaRPr sz="3200" b="0" i="0" u="none" strike="noStrike" cap="none">
              <a:solidFill>
                <a:schemeClr val="dk1"/>
              </a:solidFill>
              <a:latin typeface="Gill Sans"/>
              <a:ea typeface="Gill Sans"/>
              <a:cs typeface="Gill Sans"/>
              <a:sym typeface="Gill Sans"/>
            </a:endParaRPr>
          </a:p>
        </p:txBody>
      </p:sp>
      <p:sp>
        <p:nvSpPr>
          <p:cNvPr id="84" name="Google Shape;84;p26"/>
          <p:cNvSpPr>
            <a:spLocks noGrp="1"/>
          </p:cNvSpPr>
          <p:nvPr>
            <p:ph type="pic" idx="2"/>
          </p:nvPr>
        </p:nvSpPr>
        <p:spPr>
          <a:xfrm>
            <a:off x="838200" y="1143003"/>
            <a:ext cx="4419600" cy="3514531"/>
          </a:xfrm>
          <a:prstGeom prst="roundRect">
            <a:avLst>
              <a:gd name="adj" fmla="val 783"/>
            </a:avLst>
          </a:prstGeom>
          <a:solidFill>
            <a:schemeClr val="lt2"/>
          </a:solidFill>
          <a:ln>
            <a:noFill/>
          </a:ln>
        </p:spPr>
      </p:sp>
      <p:sp>
        <p:nvSpPr>
          <p:cNvPr id="85" name="Google Shape;85;p26"/>
          <p:cNvSpPr/>
          <p:nvPr/>
        </p:nvSpPr>
        <p:spPr>
          <a:xfrm rot="-2131329">
            <a:off x="396725" y="954341"/>
            <a:ext cx="685800" cy="204310"/>
          </a:xfrm>
          <a:prstGeom prst="flowChartProcess">
            <a:avLst/>
          </a:prstGeom>
          <a:solidFill>
            <a:srgbClr val="FBFBFB">
              <a:alpha val="44705"/>
            </a:srgbClr>
          </a:solidFill>
          <a:ln w="9525" cap="rnd" cmpd="sng">
            <a:solidFill>
              <a:srgbClr val="FFFFFF"/>
            </a:solidFill>
            <a:prstDash val="solid"/>
            <a:round/>
            <a:headEnd type="none" w="sm" len="sm"/>
            <a:tailEnd type="none" w="sm" len="sm"/>
          </a:ln>
          <a:effectLst>
            <a:outerShdw blurRad="25400" dist="25400" dir="3300000" sx="96000" sy="96000" algn="tl" rotWithShape="0">
              <a:srgbClr val="EAD8B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86" name="Google Shape;86;p26"/>
          <p:cNvSpPr/>
          <p:nvPr/>
        </p:nvSpPr>
        <p:spPr>
          <a:xfrm rot="2103354" flipH="1">
            <a:off x="5003667" y="936786"/>
            <a:ext cx="649224" cy="204310"/>
          </a:xfrm>
          <a:prstGeom prst="flowChartProcess">
            <a:avLst/>
          </a:prstGeom>
          <a:solidFill>
            <a:srgbClr val="FBFBFB">
              <a:alpha val="44705"/>
            </a:srgbClr>
          </a:solidFill>
          <a:ln w="9525" cap="rnd" cmpd="sng">
            <a:solidFill>
              <a:srgbClr val="FFFFFF"/>
            </a:solidFill>
            <a:prstDash val="solid"/>
            <a:round/>
            <a:headEnd type="none" w="sm" len="sm"/>
            <a:tailEnd type="none" w="sm" len="sm"/>
          </a:ln>
          <a:effectLst>
            <a:outerShdw blurRad="25400" dist="25400" dir="3300000" sx="96000" sy="96000" algn="tl" rotWithShape="0">
              <a:schemeClr val="lt2">
                <a:alpha val="20000"/>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87" name="Google Shape;87;p26"/>
          <p:cNvSpPr txBox="1">
            <a:spLocks noGrp="1"/>
          </p:cNvSpPr>
          <p:nvPr>
            <p:ph type="body" idx="1"/>
          </p:nvPr>
        </p:nvSpPr>
        <p:spPr>
          <a:xfrm>
            <a:off x="838200" y="4800600"/>
            <a:ext cx="4419600" cy="762000"/>
          </a:xfrm>
          <a:prstGeom prst="rect">
            <a:avLst/>
          </a:prstGeom>
          <a:noFill/>
          <a:ln>
            <a:noFill/>
          </a:ln>
        </p:spPr>
        <p:txBody>
          <a:bodyPr spcFirstLastPara="1" wrap="square" lIns="91425" tIns="45700" rIns="91425" bIns="45700" anchor="ctr" anchorCtr="0">
            <a:normAutofit/>
          </a:bodyPr>
          <a:lstStyle>
            <a:lvl1pPr marL="457200" lvl="0" indent="-228600" algn="l">
              <a:lnSpc>
                <a:spcPct val="114285"/>
              </a:lnSpc>
              <a:spcBef>
                <a:spcPts val="0"/>
              </a:spcBef>
              <a:spcAft>
                <a:spcPts val="0"/>
              </a:spcAft>
              <a:buSzPts val="1120"/>
              <a:buNone/>
              <a:defRPr sz="1400">
                <a:solidFill>
                  <a:srgbClr val="777777"/>
                </a:solidFill>
              </a:defRPr>
            </a:lvl1pPr>
            <a:lvl2pPr marL="914400" lvl="1" indent="-304800" algn="l">
              <a:lnSpc>
                <a:spcPct val="100000"/>
              </a:lnSpc>
              <a:spcBef>
                <a:spcPts val="550"/>
              </a:spcBef>
              <a:spcAft>
                <a:spcPts val="0"/>
              </a:spcAft>
              <a:buSzPts val="1200"/>
              <a:buChar char="◦"/>
              <a:defRPr sz="1200"/>
            </a:lvl2pPr>
            <a:lvl3pPr marL="1371600" lvl="2" indent="-292100" algn="l">
              <a:lnSpc>
                <a:spcPct val="100000"/>
              </a:lnSpc>
              <a:spcBef>
                <a:spcPts val="200"/>
              </a:spcBef>
              <a:spcAft>
                <a:spcPts val="0"/>
              </a:spcAft>
              <a:buSzPts val="1000"/>
              <a:buChar char="●"/>
              <a:defRPr sz="1000"/>
            </a:lvl3pPr>
            <a:lvl4pPr marL="1828800" lvl="3" indent="-285750" algn="l">
              <a:lnSpc>
                <a:spcPct val="100000"/>
              </a:lnSpc>
              <a:spcBef>
                <a:spcPts val="180"/>
              </a:spcBef>
              <a:spcAft>
                <a:spcPts val="0"/>
              </a:spcAft>
              <a:buSzPts val="900"/>
              <a:buChar char="●"/>
              <a:defRPr sz="900"/>
            </a:lvl4pPr>
            <a:lvl5pPr marL="2286000" lvl="4" indent="-285750" algn="l">
              <a:lnSpc>
                <a:spcPct val="100000"/>
              </a:lnSpc>
              <a:spcBef>
                <a:spcPts val="180"/>
              </a:spcBef>
              <a:spcAft>
                <a:spcPts val="0"/>
              </a:spcAft>
              <a:buSzPts val="900"/>
              <a:buChar char="●"/>
              <a:defRPr sz="9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transition>
    <p:pull dir="l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90000" sy="90000" flip="xy" algn="tl"/>
        </a:blipFill>
        <a:effectLst/>
      </p:bgPr>
    </p:bg>
    <p:spTree>
      <p:nvGrpSpPr>
        <p:cNvPr id="1" name="Shape 9"/>
        <p:cNvGrpSpPr/>
        <p:nvPr/>
      </p:nvGrpSpPr>
      <p:grpSpPr>
        <a:xfrm>
          <a:off x="0" y="0"/>
          <a:ext cx="0" cy="0"/>
          <a:chOff x="0" y="0"/>
          <a:chExt cx="0" cy="0"/>
        </a:xfrm>
      </p:grpSpPr>
      <p:sp>
        <p:nvSpPr>
          <p:cNvPr id="10" name="Google Shape;10;p17"/>
          <p:cNvSpPr/>
          <p:nvPr/>
        </p:nvSpPr>
        <p:spPr>
          <a:xfrm>
            <a:off x="-815927" y="-815922"/>
            <a:ext cx="1638887" cy="1638887"/>
          </a:xfrm>
          <a:prstGeom prst="pie">
            <a:avLst>
              <a:gd name="adj1" fmla="val 0"/>
              <a:gd name="adj2" fmla="val 5402120"/>
            </a:avLst>
          </a:prstGeom>
          <a:solidFill>
            <a:srgbClr val="FEF9F3">
              <a:alpha val="32941"/>
            </a:srgbClr>
          </a:solidFill>
          <a:ln w="9525" cap="rnd" cmpd="sng">
            <a:solidFill>
              <a:srgbClr val="D1C19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1" name="Google Shape;11;p17"/>
          <p:cNvSpPr/>
          <p:nvPr/>
        </p:nvSpPr>
        <p:spPr>
          <a:xfrm>
            <a:off x="168816" y="21102"/>
            <a:ext cx="1702191" cy="1702191"/>
          </a:xfrm>
          <a:prstGeom prst="ellipse">
            <a:avLst/>
          </a:prstGeom>
          <a:noFill/>
          <a:ln w="27300" cap="rnd" cmpd="sng">
            <a:solidFill>
              <a:srgbClr val="FFF5DB"/>
            </a:solidFill>
            <a:prstDash val="solid"/>
            <a:round/>
            <a:headEnd type="none" w="sm" len="sm"/>
            <a:tailEnd type="none" w="sm" len="sm"/>
          </a:ln>
          <a:effectLst>
            <a:outerShdw blurRad="25400" dist="25400" dir="5400000" algn="tl" rotWithShape="0">
              <a:srgbClr val="ADA48C">
                <a:alpha val="8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2" name="Google Shape;12;p17"/>
          <p:cNvSpPr/>
          <p:nvPr/>
        </p:nvSpPr>
        <p:spPr>
          <a:xfrm rot="2315675">
            <a:off x="182881" y="1055077"/>
            <a:ext cx="1125717" cy="1102624"/>
          </a:xfrm>
          <a:prstGeom prst="donut">
            <a:avLst>
              <a:gd name="adj" fmla="val 11833"/>
            </a:avLst>
          </a:prstGeom>
          <a:gradFill>
            <a:gsLst>
              <a:gs pos="0">
                <a:srgbClr val="FEFBF4">
                  <a:alpha val="69803"/>
                </a:srgbClr>
              </a:gs>
              <a:gs pos="70000">
                <a:srgbClr val="FFFDF8">
                  <a:alpha val="54901"/>
                </a:srgbClr>
              </a:gs>
              <a:gs pos="100000">
                <a:srgbClr val="EDCF8C">
                  <a:alpha val="60000"/>
                </a:srgbClr>
              </a:gs>
            </a:gsLst>
            <a:path path="circle">
              <a:fillToRect r="100000" b="100000"/>
            </a:path>
            <a:tileRect l="-100000" t="-100000"/>
          </a:gradFill>
          <a:ln w="9525" cap="rnd" cmpd="sng">
            <a:solidFill>
              <a:srgbClr val="C5B390"/>
            </a:solidFill>
            <a:prstDash val="solid"/>
            <a:round/>
            <a:headEnd type="none" w="sm" len="sm"/>
            <a:tailEnd type="none" w="sm" len="sm"/>
          </a:ln>
          <a:effectLst>
            <a:outerShdw blurRad="12700" dist="15000" dir="4500000" algn="tl" rotWithShape="0">
              <a:srgbClr val="564E4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3" name="Google Shape;13;p17"/>
          <p:cNvSpPr/>
          <p:nvPr/>
        </p:nvSpPr>
        <p:spPr>
          <a:xfrm>
            <a:off x="1012873" y="-54"/>
            <a:ext cx="8131127" cy="685805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4" name="Google Shape;14;p17"/>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rgbClr val="562214"/>
              </a:buClr>
              <a:buSzPts val="4300"/>
              <a:buFont typeface="Gill Sans"/>
              <a:buNone/>
              <a:defRPr sz="4300" b="0" i="0" u="none" strike="noStrike" cap="none">
                <a:solidFill>
                  <a:srgbClr val="562214"/>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17"/>
          <p:cNvSpPr txBox="1">
            <a:spLocks noGrp="1"/>
          </p:cNvSpPr>
          <p:nvPr>
            <p:ph type="body" idx="1"/>
          </p:nvPr>
        </p:nvSpPr>
        <p:spPr>
          <a:xfrm>
            <a:off x="1435608" y="1447800"/>
            <a:ext cx="7498080" cy="4800600"/>
          </a:xfrm>
          <a:prstGeom prst="rect">
            <a:avLst/>
          </a:prstGeom>
          <a:noFill/>
          <a:ln>
            <a:noFill/>
          </a:ln>
        </p:spPr>
        <p:txBody>
          <a:bodyPr spcFirstLastPara="1" wrap="square" lIns="91425" tIns="45700" rIns="91425" bIns="45700" anchor="t" anchorCtr="0">
            <a:normAutofit/>
          </a:bodyPr>
          <a:lstStyle>
            <a:lvl1pPr marL="457200" marR="0" lvl="0" indent="-391160" algn="l" rtl="0">
              <a:lnSpc>
                <a:spcPct val="100000"/>
              </a:lnSpc>
              <a:spcBef>
                <a:spcPts val="600"/>
              </a:spcBef>
              <a:spcAft>
                <a:spcPts val="0"/>
              </a:spcAft>
              <a:buClr>
                <a:schemeClr val="accent1"/>
              </a:buClr>
              <a:buSzPts val="2560"/>
              <a:buFont typeface="Noto Sans Symbols"/>
              <a:buChar char="⚫"/>
              <a:defRPr sz="3200" b="0" i="0" u="none" strike="noStrike" cap="none">
                <a:solidFill>
                  <a:schemeClr val="dk1"/>
                </a:solidFill>
                <a:latin typeface="Gill Sans"/>
                <a:ea typeface="Gill Sans"/>
                <a:cs typeface="Gill Sans"/>
                <a:sym typeface="Gill Sans"/>
              </a:defRPr>
            </a:lvl1pPr>
            <a:lvl2pPr marL="914400" marR="0" lvl="1" indent="-406400" algn="l" rtl="0">
              <a:lnSpc>
                <a:spcPct val="100000"/>
              </a:lnSpc>
              <a:spcBef>
                <a:spcPts val="550"/>
              </a:spcBef>
              <a:spcAft>
                <a:spcPts val="0"/>
              </a:spcAft>
              <a:buClr>
                <a:schemeClr val="accent1"/>
              </a:buClr>
              <a:buSzPts val="2800"/>
              <a:buFont typeface="Verdana"/>
              <a:buChar char="◦"/>
              <a:defRPr sz="2800" b="0" i="0" u="none" strike="noStrike" cap="none">
                <a:solidFill>
                  <a:schemeClr val="dk1"/>
                </a:solidFill>
                <a:latin typeface="Gill Sans"/>
                <a:ea typeface="Gill Sans"/>
                <a:cs typeface="Gill Sans"/>
                <a:sym typeface="Gill Sans"/>
              </a:defRPr>
            </a:lvl2pPr>
            <a:lvl3pPr marL="1371600" marR="0" lvl="2" indent="-381000" algn="l" rtl="0">
              <a:lnSpc>
                <a:spcPct val="100000"/>
              </a:lnSpc>
              <a:spcBef>
                <a:spcPts val="480"/>
              </a:spcBef>
              <a:spcAft>
                <a:spcPts val="0"/>
              </a:spcAft>
              <a:buClr>
                <a:schemeClr val="accent2"/>
              </a:buClr>
              <a:buSzPts val="2400"/>
              <a:buFont typeface="Noto Sans Symbols"/>
              <a:buChar char="●"/>
              <a:defRPr sz="2400" b="0" i="0" u="none" strike="noStrike" cap="none">
                <a:solidFill>
                  <a:schemeClr val="dk1"/>
                </a:solidFill>
                <a:latin typeface="Gill Sans"/>
                <a:ea typeface="Gill Sans"/>
                <a:cs typeface="Gill Sans"/>
                <a:sym typeface="Gill Sans"/>
              </a:defRPr>
            </a:lvl3pPr>
            <a:lvl4pPr marL="1828800" marR="0" lvl="3" indent="-355600" algn="l" rtl="0">
              <a:lnSpc>
                <a:spcPct val="100000"/>
              </a:lnSpc>
              <a:spcBef>
                <a:spcPts val="400"/>
              </a:spcBef>
              <a:spcAft>
                <a:spcPts val="0"/>
              </a:spcAft>
              <a:buClr>
                <a:schemeClr val="accent3"/>
              </a:buClr>
              <a:buSzPts val="2000"/>
              <a:buFont typeface="Noto Sans Symbols"/>
              <a:buChar char="●"/>
              <a:defRPr sz="2000" b="0" i="0" u="none" strike="noStrike" cap="none">
                <a:solidFill>
                  <a:schemeClr val="dk1"/>
                </a:solidFill>
                <a:latin typeface="Gill Sans"/>
                <a:ea typeface="Gill Sans"/>
                <a:cs typeface="Gill Sans"/>
                <a:sym typeface="Gill Sans"/>
              </a:defRPr>
            </a:lvl4pPr>
            <a:lvl5pPr marL="2286000" marR="0" lvl="4" indent="-355600" algn="l" rtl="0">
              <a:lnSpc>
                <a:spcPct val="100000"/>
              </a:lnSpc>
              <a:spcBef>
                <a:spcPts val="400"/>
              </a:spcBef>
              <a:spcAft>
                <a:spcPts val="0"/>
              </a:spcAft>
              <a:buClr>
                <a:schemeClr val="accent4"/>
              </a:buClr>
              <a:buSzPts val="2000"/>
              <a:buFont typeface="Noto Sans Symbols"/>
              <a:buChar char="●"/>
              <a:defRPr sz="2000" b="0" i="0" u="none" strike="noStrike" cap="none">
                <a:solidFill>
                  <a:schemeClr val="dk1"/>
                </a:solidFill>
                <a:latin typeface="Gill Sans"/>
                <a:ea typeface="Gill Sans"/>
                <a:cs typeface="Gill Sans"/>
                <a:sym typeface="Gill Sans"/>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Gill Sans"/>
                <a:ea typeface="Gill Sans"/>
                <a:cs typeface="Gill Sans"/>
                <a:sym typeface="Gill Sans"/>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9pPr>
          </a:lstStyle>
          <a:p>
            <a:endParaRPr/>
          </a:p>
        </p:txBody>
      </p:sp>
      <p:sp>
        <p:nvSpPr>
          <p:cNvPr id="16" name="Google Shape;16;p17"/>
          <p:cNvSpPr txBox="1">
            <a:spLocks noGrp="1"/>
          </p:cNvSpPr>
          <p:nvPr>
            <p:ph type="dt" idx="10"/>
          </p:nvPr>
        </p:nvSpPr>
        <p:spPr>
          <a:xfrm>
            <a:off x="3581400" y="6305550"/>
            <a:ext cx="2133600" cy="476250"/>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1200" b="0" i="0" u="none" strike="noStrike" cap="none">
                <a:solidFill>
                  <a:srgbClr val="B3A787"/>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7" name="Google Shape;17;p17"/>
          <p:cNvSpPr txBox="1">
            <a:spLocks noGrp="1"/>
          </p:cNvSpPr>
          <p:nvPr>
            <p:ph type="ftr" idx="11"/>
          </p:nvPr>
        </p:nvSpPr>
        <p:spPr>
          <a:xfrm>
            <a:off x="5715000" y="6305550"/>
            <a:ext cx="2895600" cy="4762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rgbClr val="B3A787"/>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8" name="Google Shape;18;p17"/>
          <p:cNvSpPr txBox="1">
            <a:spLocks noGrp="1"/>
          </p:cNvSpPr>
          <p:nvPr>
            <p:ph type="sldNum" idx="12"/>
          </p:nvPr>
        </p:nvSpPr>
        <p:spPr>
          <a:xfrm>
            <a:off x="8613648" y="6305550"/>
            <a:ext cx="457200" cy="47625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1200" b="0" i="0" u="none" strike="noStrike" cap="none">
                <a:solidFill>
                  <a:srgbClr val="B3A787"/>
                </a:solidFill>
                <a:latin typeface="Gill Sans"/>
                <a:ea typeface="Gill Sans"/>
                <a:cs typeface="Gill Sans"/>
                <a:sym typeface="Gill Sans"/>
              </a:defRPr>
            </a:lvl1pPr>
            <a:lvl2pPr marL="0" marR="0" lvl="1" indent="0" algn="ctr" rtl="0">
              <a:spcBef>
                <a:spcPts val="0"/>
              </a:spcBef>
              <a:buNone/>
              <a:defRPr sz="1200" b="0" i="0" u="none" strike="noStrike" cap="none">
                <a:solidFill>
                  <a:srgbClr val="B3A787"/>
                </a:solidFill>
                <a:latin typeface="Gill Sans"/>
                <a:ea typeface="Gill Sans"/>
                <a:cs typeface="Gill Sans"/>
                <a:sym typeface="Gill Sans"/>
              </a:defRPr>
            </a:lvl2pPr>
            <a:lvl3pPr marL="0" marR="0" lvl="2" indent="0" algn="ctr" rtl="0">
              <a:spcBef>
                <a:spcPts val="0"/>
              </a:spcBef>
              <a:buNone/>
              <a:defRPr sz="1200" b="0" i="0" u="none" strike="noStrike" cap="none">
                <a:solidFill>
                  <a:srgbClr val="B3A787"/>
                </a:solidFill>
                <a:latin typeface="Gill Sans"/>
                <a:ea typeface="Gill Sans"/>
                <a:cs typeface="Gill Sans"/>
                <a:sym typeface="Gill Sans"/>
              </a:defRPr>
            </a:lvl3pPr>
            <a:lvl4pPr marL="0" marR="0" lvl="3" indent="0" algn="ctr" rtl="0">
              <a:spcBef>
                <a:spcPts val="0"/>
              </a:spcBef>
              <a:buNone/>
              <a:defRPr sz="1200" b="0" i="0" u="none" strike="noStrike" cap="none">
                <a:solidFill>
                  <a:srgbClr val="B3A787"/>
                </a:solidFill>
                <a:latin typeface="Gill Sans"/>
                <a:ea typeface="Gill Sans"/>
                <a:cs typeface="Gill Sans"/>
                <a:sym typeface="Gill Sans"/>
              </a:defRPr>
            </a:lvl4pPr>
            <a:lvl5pPr marL="0" marR="0" lvl="4" indent="0" algn="ctr" rtl="0">
              <a:spcBef>
                <a:spcPts val="0"/>
              </a:spcBef>
              <a:buNone/>
              <a:defRPr sz="1200" b="0" i="0" u="none" strike="noStrike" cap="none">
                <a:solidFill>
                  <a:srgbClr val="B3A787"/>
                </a:solidFill>
                <a:latin typeface="Gill Sans"/>
                <a:ea typeface="Gill Sans"/>
                <a:cs typeface="Gill Sans"/>
                <a:sym typeface="Gill Sans"/>
              </a:defRPr>
            </a:lvl5pPr>
            <a:lvl6pPr marL="0" marR="0" lvl="5" indent="0" algn="ctr" rtl="0">
              <a:spcBef>
                <a:spcPts val="0"/>
              </a:spcBef>
              <a:buNone/>
              <a:defRPr sz="1200" b="0" i="0" u="none" strike="noStrike" cap="none">
                <a:solidFill>
                  <a:srgbClr val="B3A787"/>
                </a:solidFill>
                <a:latin typeface="Gill Sans"/>
                <a:ea typeface="Gill Sans"/>
                <a:cs typeface="Gill Sans"/>
                <a:sym typeface="Gill Sans"/>
              </a:defRPr>
            </a:lvl6pPr>
            <a:lvl7pPr marL="0" marR="0" lvl="6" indent="0" algn="ctr" rtl="0">
              <a:spcBef>
                <a:spcPts val="0"/>
              </a:spcBef>
              <a:buNone/>
              <a:defRPr sz="1200" b="0" i="0" u="none" strike="noStrike" cap="none">
                <a:solidFill>
                  <a:srgbClr val="B3A787"/>
                </a:solidFill>
                <a:latin typeface="Gill Sans"/>
                <a:ea typeface="Gill Sans"/>
                <a:cs typeface="Gill Sans"/>
                <a:sym typeface="Gill Sans"/>
              </a:defRPr>
            </a:lvl7pPr>
            <a:lvl8pPr marL="0" marR="0" lvl="7" indent="0" algn="ctr" rtl="0">
              <a:spcBef>
                <a:spcPts val="0"/>
              </a:spcBef>
              <a:buNone/>
              <a:defRPr sz="1200" b="0" i="0" u="none" strike="noStrike" cap="none">
                <a:solidFill>
                  <a:srgbClr val="B3A787"/>
                </a:solidFill>
                <a:latin typeface="Gill Sans"/>
                <a:ea typeface="Gill Sans"/>
                <a:cs typeface="Gill Sans"/>
                <a:sym typeface="Gill Sans"/>
              </a:defRPr>
            </a:lvl8pPr>
            <a:lvl9pPr marL="0" marR="0" lvl="8" indent="0" algn="ctr" rtl="0">
              <a:spcBef>
                <a:spcPts val="0"/>
              </a:spcBef>
              <a:buNone/>
              <a:defRPr sz="1200" b="0" i="0" u="none" strike="noStrike" cap="none">
                <a:solidFill>
                  <a:srgbClr val="B3A787"/>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l-GR"/>
              <a:pPr marL="0" lvl="0" indent="0" algn="ctr" rtl="0">
                <a:spcBef>
                  <a:spcPts val="0"/>
                </a:spcBef>
                <a:spcAft>
                  <a:spcPts val="0"/>
                </a:spcAft>
                <a:buNone/>
              </a:pPr>
              <a:t>‹#›</a:t>
            </a:fld>
            <a:endParaRPr/>
          </a:p>
        </p:txBody>
      </p:sp>
      <p:sp>
        <p:nvSpPr>
          <p:cNvPr id="19" name="Google Shape;19;p17"/>
          <p:cNvSpPr/>
          <p:nvPr/>
        </p:nvSpPr>
        <p:spPr>
          <a:xfrm>
            <a:off x="1014984" y="-54"/>
            <a:ext cx="73152" cy="6858054"/>
          </a:xfrm>
          <a:prstGeom prst="rect">
            <a:avLst/>
          </a:prstGeom>
          <a:solidFill>
            <a:schemeClr val="lt1"/>
          </a:solidFill>
          <a:ln>
            <a:noFill/>
          </a:ln>
          <a:effectLst>
            <a:outerShdw blurRad="38550" dist="38000" dir="10800000" algn="tl" rotWithShape="0">
              <a:srgbClr val="6F6A5F">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ll dir="lu"/>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saferinternet4kids.gr/report-on-sm/"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
          <p:cNvSpPr txBox="1">
            <a:spLocks noGrp="1"/>
          </p:cNvSpPr>
          <p:nvPr>
            <p:ph type="ctrTitle"/>
          </p:nvPr>
        </p:nvSpPr>
        <p:spPr>
          <a:xfrm>
            <a:off x="1185499" y="2869323"/>
            <a:ext cx="7723584" cy="3114531"/>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562214"/>
              </a:buClr>
              <a:buSzPts val="5400"/>
              <a:buFont typeface="Gill Sans"/>
              <a:buNone/>
            </a:pPr>
            <a:r>
              <a:rPr lang="el-GR" sz="5400" b="1" dirty="0" smtClean="0"/>
              <a:t>Ενημέρωση</a:t>
            </a:r>
            <a:r>
              <a:rPr lang="el-GR" sz="5400" b="1" dirty="0"/>
              <a:t/>
            </a:r>
            <a:br>
              <a:rPr lang="el-GR" sz="5400" b="1" dirty="0"/>
            </a:br>
            <a:r>
              <a:rPr lang="el-GR" sz="5400" b="1" dirty="0"/>
              <a:t> γονέων / κηδεμόνων</a:t>
            </a:r>
            <a:br>
              <a:rPr lang="el-GR" sz="5400" b="1" dirty="0"/>
            </a:br>
            <a:r>
              <a:rPr lang="el-GR" sz="5400" b="1" dirty="0"/>
              <a:t> Α’ Γυμνασίου</a:t>
            </a:r>
            <a:endParaRPr sz="5400" b="1" dirty="0"/>
          </a:p>
        </p:txBody>
      </p:sp>
      <p:sp>
        <p:nvSpPr>
          <p:cNvPr id="105" name="Google Shape;105;p1"/>
          <p:cNvSpPr txBox="1">
            <a:spLocks noGrp="1"/>
          </p:cNvSpPr>
          <p:nvPr>
            <p:ph type="subTitle" idx="1"/>
          </p:nvPr>
        </p:nvSpPr>
        <p:spPr>
          <a:xfrm>
            <a:off x="961696" y="462699"/>
            <a:ext cx="8182303" cy="1752600"/>
          </a:xfrm>
          <a:prstGeom prst="rect">
            <a:avLst/>
          </a:prstGeom>
          <a:noFill/>
          <a:ln>
            <a:noFill/>
          </a:ln>
        </p:spPr>
        <p:txBody>
          <a:bodyPr spcFirstLastPara="1" wrap="square" lIns="91425" tIns="0" rIns="91425" bIns="45700" anchor="t" anchorCtr="0">
            <a:normAutofit/>
          </a:bodyPr>
          <a:lstStyle/>
          <a:p>
            <a:pPr marL="27432" lvl="0" indent="0" algn="l" rtl="0">
              <a:lnSpc>
                <a:spcPct val="100000"/>
              </a:lnSpc>
              <a:spcBef>
                <a:spcPts val="0"/>
              </a:spcBef>
              <a:spcAft>
                <a:spcPts val="0"/>
              </a:spcAft>
              <a:buSzPts val="2080"/>
              <a:buNone/>
            </a:pPr>
            <a:endParaRPr dirty="0"/>
          </a:p>
        </p:txBody>
      </p:sp>
      <p:sp>
        <p:nvSpPr>
          <p:cNvPr id="4" name="3 - Ορθογώνιο"/>
          <p:cNvSpPr/>
          <p:nvPr/>
        </p:nvSpPr>
        <p:spPr>
          <a:xfrm>
            <a:off x="961695" y="302962"/>
            <a:ext cx="7898526" cy="230832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l-GR"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a:t>
            </a:r>
            <a:r>
              <a:rPr lang="el-GR" sz="7200" b="1" spc="50" baseline="3000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ο</a:t>
            </a:r>
            <a:r>
              <a:rPr lang="el-GR"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Γυμνάσιο Πτολεμαΐδας</a:t>
            </a:r>
          </a:p>
        </p:txBody>
      </p:sp>
    </p:spTree>
  </p:cSld>
  <p:clrMapOvr>
    <a:masterClrMapping/>
  </p:clrMapOvr>
  <p:transition>
    <p:pull dir="l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5"/>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562214"/>
              </a:buClr>
              <a:buSzPts val="4300"/>
              <a:buFont typeface="Gill Sans"/>
              <a:buNone/>
            </a:pPr>
            <a:r>
              <a:rPr lang="el-GR" b="1" i="1"/>
              <a:t>Παραμονή στο σχολείο</a:t>
            </a:r>
            <a:endParaRPr/>
          </a:p>
        </p:txBody>
      </p:sp>
      <p:sp>
        <p:nvSpPr>
          <p:cNvPr id="165" name="Google Shape;165;p5"/>
          <p:cNvSpPr txBox="1">
            <a:spLocks noGrp="1"/>
          </p:cNvSpPr>
          <p:nvPr>
            <p:ph type="body" idx="1"/>
          </p:nvPr>
        </p:nvSpPr>
        <p:spPr>
          <a:xfrm>
            <a:off x="1043608" y="1447800"/>
            <a:ext cx="7890080" cy="4800600"/>
          </a:xfrm>
          <a:prstGeom prst="rect">
            <a:avLst/>
          </a:prstGeom>
          <a:noFill/>
          <a:ln>
            <a:noFill/>
          </a:ln>
        </p:spPr>
        <p:txBody>
          <a:bodyPr spcFirstLastPara="1" wrap="square" lIns="91425" tIns="45700" rIns="91425" bIns="45700" anchor="t" anchorCtr="0">
            <a:normAutofit/>
          </a:bodyPr>
          <a:lstStyle/>
          <a:p>
            <a:pPr marL="365760" lvl="0" indent="-283464" algn="l" rtl="0">
              <a:lnSpc>
                <a:spcPct val="100000"/>
              </a:lnSpc>
              <a:spcBef>
                <a:spcPts val="0"/>
              </a:spcBef>
              <a:spcAft>
                <a:spcPts val="0"/>
              </a:spcAft>
              <a:buSzPts val="2560"/>
              <a:buChar char="⚫"/>
            </a:pPr>
            <a:r>
              <a:rPr lang="el-GR"/>
              <a:t>Κατά τη διάρκεια των μαθημάτων κανένας μαθητής, από τους προσελθόντες στο σχολείο, δεν επιτρέπεται να απουσιάζει αδικαιολόγητα από την αίθουσα διδασκαλίας. </a:t>
            </a:r>
            <a:endParaRPr/>
          </a:p>
          <a:p>
            <a:pPr marL="365760" lvl="0" indent="-283464" algn="l" rtl="0">
              <a:lnSpc>
                <a:spcPct val="100000"/>
              </a:lnSpc>
              <a:spcBef>
                <a:spcPts val="600"/>
              </a:spcBef>
              <a:spcAft>
                <a:spcPts val="0"/>
              </a:spcAft>
              <a:buSzPts val="2560"/>
              <a:buChar char="⚫"/>
            </a:pPr>
            <a:r>
              <a:rPr lang="el-GR"/>
              <a:t>Σε αυτή την περίπτωση ενημερώνονται άμεσα, τηλεφωνικά ή με e-mail, οι γονείς/κηδεμόνες των μαθητών.</a:t>
            </a:r>
            <a:endParaRPr/>
          </a:p>
        </p:txBody>
      </p:sp>
    </p:spTree>
  </p:cSld>
  <p:clrMapOvr>
    <a:masterClrMapping/>
  </p:clrMapOvr>
  <p:transition>
    <p:pull dir="l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6"/>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62214"/>
              </a:buClr>
              <a:buSzPts val="4300"/>
              <a:buFont typeface="Gill Sans"/>
              <a:buNone/>
            </a:pPr>
            <a:r>
              <a:rPr lang="el-GR" b="1" i="1"/>
              <a:t>Αποχώρηση από το σχολείο</a:t>
            </a:r>
            <a:endParaRPr/>
          </a:p>
        </p:txBody>
      </p:sp>
      <p:sp>
        <p:nvSpPr>
          <p:cNvPr id="171" name="Google Shape;171;p6"/>
          <p:cNvSpPr txBox="1">
            <a:spLocks noGrp="1"/>
          </p:cNvSpPr>
          <p:nvPr>
            <p:ph type="body" idx="1"/>
          </p:nvPr>
        </p:nvSpPr>
        <p:spPr>
          <a:xfrm>
            <a:off x="1043608" y="1447800"/>
            <a:ext cx="7890080" cy="4800600"/>
          </a:xfrm>
          <a:prstGeom prst="rect">
            <a:avLst/>
          </a:prstGeom>
          <a:noFill/>
          <a:ln>
            <a:noFill/>
          </a:ln>
        </p:spPr>
        <p:txBody>
          <a:bodyPr spcFirstLastPara="1" wrap="square" lIns="91425" tIns="45700" rIns="91425" bIns="45700" anchor="t" anchorCtr="0">
            <a:normAutofit fontScale="25000" lnSpcReduction="20000"/>
          </a:bodyPr>
          <a:lstStyle/>
          <a:p>
            <a:pPr marL="365760" lvl="0" indent="-283464" algn="l" rtl="0">
              <a:lnSpc>
                <a:spcPct val="100000"/>
              </a:lnSpc>
              <a:spcBef>
                <a:spcPts val="0"/>
              </a:spcBef>
              <a:spcAft>
                <a:spcPts val="0"/>
              </a:spcAft>
              <a:buSzPct val="80000"/>
              <a:buChar char="⚫"/>
            </a:pPr>
            <a:r>
              <a:rPr lang="el-GR" sz="9600" dirty="0"/>
              <a:t>Οι μαθητές/</a:t>
            </a:r>
            <a:r>
              <a:rPr lang="el-GR" sz="9600" dirty="0" err="1"/>
              <a:t>ριες</a:t>
            </a:r>
            <a:r>
              <a:rPr lang="el-GR" sz="9600" dirty="0"/>
              <a:t> σε καμία περίπτωση δεν φεύγουν από το σχολείο πριν τη λήξη των μαθημάτων χωρίς άδεια. </a:t>
            </a:r>
            <a:endParaRPr sz="9600" dirty="0"/>
          </a:p>
          <a:p>
            <a:pPr marL="365760" lvl="0" indent="-283464" algn="l" rtl="0">
              <a:lnSpc>
                <a:spcPct val="100000"/>
              </a:lnSpc>
              <a:spcBef>
                <a:spcPts val="600"/>
              </a:spcBef>
              <a:spcAft>
                <a:spcPts val="0"/>
              </a:spcAft>
              <a:buSzPct val="80000"/>
              <a:buChar char="⚫"/>
            </a:pPr>
            <a:r>
              <a:rPr lang="el-GR" sz="9600" dirty="0"/>
              <a:t>Αν παρουσιαστεί ανάγκη έκτακτης αποχώρησης κατά τη διάρκεια του σχολικού ωραρίου (π.χ. ασθένεια), ενημερώνεται ο γονέας/κηδεμόνας για την αποχώρησή του ή για να προσέλθει στο σχολείο και να παραλάβει το παιδί του.</a:t>
            </a:r>
            <a:endParaRPr sz="9600" dirty="0"/>
          </a:p>
          <a:p>
            <a:pPr marL="365760" lvl="0" indent="-283464" algn="l" rtl="0">
              <a:lnSpc>
                <a:spcPct val="100000"/>
              </a:lnSpc>
              <a:spcBef>
                <a:spcPts val="600"/>
              </a:spcBef>
              <a:spcAft>
                <a:spcPts val="0"/>
              </a:spcAft>
              <a:buSzPct val="80000"/>
              <a:buChar char="⚫"/>
            </a:pPr>
            <a:r>
              <a:rPr lang="el-GR" sz="9600" dirty="0"/>
              <a:t>Εάν κάποιος γονέας/κηδεμόνας χρειαστεί, για ειδικό λόγο να πάρει το παιδί του πριν τη λήξη των μαθημάτων, χρειάζεται να ενημερώσει τη Διεύθυνση του σχολείου.</a:t>
            </a:r>
            <a:endParaRPr dirty="0"/>
          </a:p>
          <a:p>
            <a:pPr marL="365760" lvl="0" indent="-283464" algn="l" rtl="0">
              <a:lnSpc>
                <a:spcPct val="100000"/>
              </a:lnSpc>
              <a:spcBef>
                <a:spcPts val="600"/>
              </a:spcBef>
              <a:spcAft>
                <a:spcPts val="0"/>
              </a:spcAft>
              <a:buSzPct val="80000"/>
              <a:buChar char="⚫"/>
            </a:pPr>
            <a:r>
              <a:rPr lang="el-GR" sz="9600" dirty="0"/>
              <a:t>Μετά την λήξη των μαθημάτων δεν επιτρέπεται οι μαθητές να παραμένουν στους χώρους τους σχολείου, αλλά αποχωρούν άμεσα και πηγαίνουν στα σπίτια τους</a:t>
            </a:r>
            <a:r>
              <a:rPr lang="el-GR" dirty="0"/>
              <a:t>.</a:t>
            </a:r>
            <a:endParaRPr dirty="0"/>
          </a:p>
        </p:txBody>
      </p:sp>
    </p:spTree>
  </p:cSld>
  <p:clrMapOvr>
    <a:masterClrMapping/>
  </p:clrMapOvr>
  <p:transition>
    <p:pull dir="l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1857447711a_0_0"/>
          <p:cNvSpPr txBox="1">
            <a:spLocks noGrp="1"/>
          </p:cNvSpPr>
          <p:nvPr>
            <p:ph type="title"/>
          </p:nvPr>
        </p:nvSpPr>
        <p:spPr>
          <a:xfrm>
            <a:off x="1435600" y="84150"/>
            <a:ext cx="7498200" cy="799500"/>
          </a:xfrm>
          <a:prstGeom prst="rect">
            <a:avLst/>
          </a:prstGeom>
          <a:ln w="9525" cap="flat" cmpd="sng">
            <a:solidFill>
              <a:srgbClr val="FFF5DB"/>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None/>
            </a:pPr>
            <a:r>
              <a:rPr lang="el-GR" dirty="0" smtClean="0"/>
              <a:t>Συμπεριφορά Μαθητών </a:t>
            </a:r>
            <a:endParaRPr dirty="0"/>
          </a:p>
        </p:txBody>
      </p:sp>
      <p:sp>
        <p:nvSpPr>
          <p:cNvPr id="184" name="Google Shape;184;g1857447711a_0_0"/>
          <p:cNvSpPr txBox="1">
            <a:spLocks noGrp="1"/>
          </p:cNvSpPr>
          <p:nvPr>
            <p:ph type="body" idx="1"/>
          </p:nvPr>
        </p:nvSpPr>
        <p:spPr>
          <a:xfrm>
            <a:off x="997941" y="952823"/>
            <a:ext cx="7755900" cy="6207000"/>
          </a:xfrm>
          <a:prstGeom prst="rect">
            <a:avLst/>
          </a:prstGeom>
        </p:spPr>
        <p:txBody>
          <a:bodyPr spcFirstLastPara="1" wrap="square" lIns="91425" tIns="45700" rIns="91425" bIns="45700" anchor="t" anchorCtr="0">
            <a:normAutofit/>
          </a:bodyPr>
          <a:lstStyle/>
          <a:p>
            <a:pPr marL="0" lvl="0" indent="0" algn="just" rtl="0">
              <a:spcBef>
                <a:spcPts val="600"/>
              </a:spcBef>
              <a:spcAft>
                <a:spcPts val="0"/>
              </a:spcAft>
              <a:buNone/>
            </a:pPr>
            <a:endParaRPr sz="2400" dirty="0">
              <a:highlight>
                <a:srgbClr val="FFFFFF"/>
              </a:highlight>
              <a:latin typeface="Arial"/>
              <a:ea typeface="Arial"/>
              <a:cs typeface="Arial"/>
              <a:sym typeface="Arial"/>
            </a:endParaRPr>
          </a:p>
          <a:p>
            <a:pPr marL="0" lvl="0" indent="0" algn="ctr" rtl="0">
              <a:spcBef>
                <a:spcPts val="0"/>
              </a:spcBef>
              <a:spcAft>
                <a:spcPts val="0"/>
              </a:spcAft>
              <a:buClr>
                <a:schemeClr val="dk1"/>
              </a:buClr>
              <a:buSzPts val="1100"/>
              <a:buFont typeface="Arial"/>
              <a:buNone/>
            </a:pPr>
            <a:r>
              <a:rPr lang="el-GR" dirty="0"/>
              <a:t>Η συμπεριφορά των μαθητών πρέπει να διέπεται </a:t>
            </a:r>
            <a:r>
              <a:rPr lang="el-GR" dirty="0" smtClean="0"/>
              <a:t>από</a:t>
            </a:r>
            <a:endParaRPr dirty="0"/>
          </a:p>
          <a:p>
            <a:pPr marL="457200" lvl="0" indent="-320040" algn="ctr" rtl="0">
              <a:spcBef>
                <a:spcPts val="600"/>
              </a:spcBef>
              <a:spcAft>
                <a:spcPts val="0"/>
              </a:spcAft>
              <a:buSzPts val="1440"/>
              <a:buNone/>
            </a:pPr>
            <a:r>
              <a:rPr lang="el-GR" u="sng" dirty="0" smtClean="0"/>
              <a:t>δημοκρατικό </a:t>
            </a:r>
            <a:r>
              <a:rPr lang="el-GR" u="sng" dirty="0"/>
              <a:t>ήθος  και </a:t>
            </a:r>
            <a:r>
              <a:rPr lang="el-GR" u="sng" dirty="0" smtClean="0"/>
              <a:t> σεβασμό.</a:t>
            </a:r>
          </a:p>
          <a:p>
            <a:pPr marL="457200" lvl="0" indent="-320040" algn="ctr" rtl="0">
              <a:spcBef>
                <a:spcPts val="600"/>
              </a:spcBef>
              <a:spcAft>
                <a:spcPts val="0"/>
              </a:spcAft>
              <a:buSzPts val="1440"/>
              <a:buNone/>
            </a:pPr>
            <a:endParaRPr lang="el-GR" u="sng" dirty="0" smtClean="0"/>
          </a:p>
          <a:p>
            <a:pPr algn="ctr">
              <a:buNone/>
            </a:pPr>
            <a:r>
              <a:rPr lang="el-GR" dirty="0" smtClean="0"/>
              <a:t>Ως προς την  εμφάνιση τους θα πρέπει να </a:t>
            </a:r>
            <a:r>
              <a:rPr lang="el-GR" dirty="0" smtClean="0"/>
              <a:t>αποφεύγονται</a:t>
            </a:r>
          </a:p>
          <a:p>
            <a:pPr algn="ctr">
              <a:buNone/>
            </a:pPr>
            <a:r>
              <a:rPr lang="el-GR" dirty="0" smtClean="0"/>
              <a:t> </a:t>
            </a:r>
            <a:r>
              <a:rPr lang="el-GR" u="sng" dirty="0" smtClean="0"/>
              <a:t>φαινόμενα επίδειξης ή υπερβολής</a:t>
            </a:r>
            <a:r>
              <a:rPr lang="el-GR" dirty="0" smtClean="0"/>
              <a:t>.</a:t>
            </a:r>
          </a:p>
          <a:p>
            <a:pPr algn="ctr">
              <a:buNone/>
            </a:pPr>
            <a:endParaRPr lang="el-GR" sz="2400" dirty="0" smtClean="0"/>
          </a:p>
          <a:p>
            <a:pPr marL="457200" lvl="0" indent="-320040" rtl="0">
              <a:spcBef>
                <a:spcPts val="600"/>
              </a:spcBef>
              <a:spcAft>
                <a:spcPts val="0"/>
              </a:spcAft>
              <a:buSzPts val="1440"/>
              <a:buNone/>
            </a:pPr>
            <a:endParaRPr sz="2400" u="sng" dirty="0"/>
          </a:p>
          <a:p>
            <a:pPr marL="457200" lvl="0" indent="-320040" algn="l" rtl="0">
              <a:spcBef>
                <a:spcPts val="0"/>
              </a:spcBef>
              <a:spcAft>
                <a:spcPts val="0"/>
              </a:spcAft>
              <a:buSzPts val="1440"/>
              <a:buNone/>
            </a:pPr>
            <a:endParaRPr sz="2400" dirty="0">
              <a:highlight>
                <a:srgbClr val="FFFFFF"/>
              </a:highlight>
              <a:latin typeface="Arial"/>
              <a:ea typeface="Arial"/>
              <a:cs typeface="Arial"/>
              <a:sym typeface="Arial"/>
            </a:endParaRPr>
          </a:p>
        </p:txBody>
      </p:sp>
    </p:spTree>
  </p:cSld>
  <p:clrMapOvr>
    <a:masterClrMapping/>
  </p:clrMapOvr>
  <p:transition>
    <p:pull dir="l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1857447711a_0_21"/>
          <p:cNvSpPr txBox="1">
            <a:spLocks noGrp="1"/>
          </p:cNvSpPr>
          <p:nvPr>
            <p:ph type="title"/>
          </p:nvPr>
        </p:nvSpPr>
        <p:spPr>
          <a:xfrm>
            <a:off x="1200073" y="260471"/>
            <a:ext cx="3358072" cy="1661100"/>
          </a:xfrm>
          <a:prstGeom prst="rect">
            <a:avLst/>
          </a:prstGeom>
          <a:ln w="9525" cap="flat" cmpd="sng">
            <a:solidFill>
              <a:srgbClr val="000000"/>
            </a:solidFill>
            <a:prstDash val="solid"/>
            <a:round/>
            <a:headEnd type="none" w="sm" len="sm"/>
            <a:tailEnd type="none" w="sm" len="sm"/>
          </a:ln>
        </p:spPr>
        <p:txBody>
          <a:bodyPr spcFirstLastPara="1" wrap="square" lIns="91425" tIns="45700" rIns="91425" bIns="45700" anchor="ctr" anchorCtr="0">
            <a:normAutofit/>
          </a:bodyPr>
          <a:lstStyle/>
          <a:p>
            <a:pPr marL="0" lvl="0" indent="0" rtl="0">
              <a:spcBef>
                <a:spcPts val="600"/>
              </a:spcBef>
              <a:spcAft>
                <a:spcPts val="0"/>
              </a:spcAft>
              <a:buClr>
                <a:schemeClr val="dk1"/>
              </a:buClr>
              <a:buSzPts val="1100"/>
              <a:buFont typeface="Arial"/>
              <a:buNone/>
            </a:pPr>
            <a:r>
              <a:rPr lang="el-GR" sz="3200" dirty="0" smtClean="0">
                <a:solidFill>
                  <a:schemeClr val="dk1"/>
                </a:solidFill>
              </a:rPr>
              <a:t>Απαγορεύεται κάθε είδος βίας:</a:t>
            </a:r>
            <a:endParaRPr dirty="0"/>
          </a:p>
        </p:txBody>
      </p:sp>
      <p:sp>
        <p:nvSpPr>
          <p:cNvPr id="191" name="Google Shape;191;g1857447711a_0_21"/>
          <p:cNvSpPr txBox="1">
            <a:spLocks noGrp="1"/>
          </p:cNvSpPr>
          <p:nvPr>
            <p:ph type="body" idx="1"/>
          </p:nvPr>
        </p:nvSpPr>
        <p:spPr>
          <a:xfrm>
            <a:off x="992255" y="1671300"/>
            <a:ext cx="3657600" cy="5186700"/>
          </a:xfrm>
          <a:prstGeom prst="rect">
            <a:avLst/>
          </a:prstGeom>
        </p:spPr>
        <p:txBody>
          <a:bodyPr spcFirstLastPara="1" wrap="square" lIns="91425" tIns="45700" rIns="91425" bIns="45700" anchor="t" anchorCtr="0">
            <a:normAutofit/>
          </a:bodyPr>
          <a:lstStyle/>
          <a:p>
            <a:pPr marL="0" lvl="0" indent="0" algn="l" rtl="0">
              <a:spcBef>
                <a:spcPts val="600"/>
              </a:spcBef>
              <a:spcAft>
                <a:spcPts val="0"/>
              </a:spcAft>
              <a:buClr>
                <a:schemeClr val="dk1"/>
              </a:buClr>
              <a:buSzPts val="1100"/>
              <a:buFont typeface="Arial"/>
              <a:buNone/>
            </a:pPr>
            <a:endParaRPr sz="3200" dirty="0"/>
          </a:p>
          <a:p>
            <a:pPr marL="331788" lvl="0" indent="-331788" algn="l" rtl="0">
              <a:lnSpc>
                <a:spcPct val="150000"/>
              </a:lnSpc>
              <a:spcBef>
                <a:spcPts val="600"/>
              </a:spcBef>
              <a:spcAft>
                <a:spcPts val="0"/>
              </a:spcAft>
              <a:buSzPts val="2560"/>
              <a:buChar char="❖"/>
            </a:pPr>
            <a:r>
              <a:rPr lang="el-GR" sz="3200" dirty="0"/>
              <a:t>λεκτικής,</a:t>
            </a:r>
            <a:endParaRPr sz="3200" dirty="0"/>
          </a:p>
          <a:p>
            <a:pPr marL="331788" lvl="0" indent="-331788" algn="l" rtl="0">
              <a:lnSpc>
                <a:spcPct val="150000"/>
              </a:lnSpc>
              <a:spcBef>
                <a:spcPts val="600"/>
              </a:spcBef>
              <a:spcAft>
                <a:spcPts val="0"/>
              </a:spcAft>
              <a:buSzPts val="2560"/>
              <a:buChar char="❖"/>
            </a:pPr>
            <a:r>
              <a:rPr lang="el-GR" sz="3200" dirty="0"/>
              <a:t>σ</a:t>
            </a:r>
            <a:r>
              <a:rPr lang="el-GR" sz="3200" dirty="0" smtClean="0"/>
              <a:t>ωματικής</a:t>
            </a:r>
            <a:endParaRPr sz="3200" dirty="0"/>
          </a:p>
          <a:p>
            <a:pPr marL="331788" lvl="0" indent="-331788" algn="l" rtl="0">
              <a:lnSpc>
                <a:spcPct val="150000"/>
              </a:lnSpc>
              <a:spcBef>
                <a:spcPts val="600"/>
              </a:spcBef>
              <a:spcAft>
                <a:spcPts val="0"/>
              </a:spcAft>
              <a:buSzPts val="2560"/>
              <a:buChar char="❖"/>
            </a:pPr>
            <a:r>
              <a:rPr lang="el-GR" sz="3200" dirty="0"/>
              <a:t>ψυχολογικής </a:t>
            </a:r>
            <a:endParaRPr sz="3200" dirty="0"/>
          </a:p>
          <a:p>
            <a:pPr marL="331788" lvl="0" indent="-331788" algn="l" rtl="0">
              <a:lnSpc>
                <a:spcPct val="150000"/>
              </a:lnSpc>
              <a:spcBef>
                <a:spcPts val="600"/>
              </a:spcBef>
              <a:spcAft>
                <a:spcPts val="0"/>
              </a:spcAft>
              <a:buSzPts val="2560"/>
              <a:buChar char="❖"/>
            </a:pPr>
            <a:r>
              <a:rPr lang="el-GR" sz="3200" dirty="0"/>
              <a:t>ή άλλης </a:t>
            </a:r>
            <a:r>
              <a:rPr lang="el-GR" sz="3200" dirty="0" smtClean="0"/>
              <a:t>μορφής</a:t>
            </a:r>
            <a:endParaRPr sz="3200" dirty="0"/>
          </a:p>
        </p:txBody>
      </p:sp>
      <p:sp>
        <p:nvSpPr>
          <p:cNvPr id="192" name="Google Shape;192;g1857447711a_0_21"/>
          <p:cNvSpPr txBox="1">
            <a:spLocks noGrp="1"/>
          </p:cNvSpPr>
          <p:nvPr>
            <p:ph type="body" idx="2"/>
          </p:nvPr>
        </p:nvSpPr>
        <p:spPr>
          <a:xfrm>
            <a:off x="5276088" y="1524000"/>
            <a:ext cx="3657600" cy="4663500"/>
          </a:xfrm>
          <a:prstGeom prst="rect">
            <a:avLst/>
          </a:prstGeom>
        </p:spPr>
        <p:txBody>
          <a:bodyPr spcFirstLastPara="1" wrap="square" lIns="91425" tIns="45700" rIns="91425" bIns="45700" anchor="t" anchorCtr="0">
            <a:normAutofit/>
          </a:bodyPr>
          <a:lstStyle/>
          <a:p>
            <a:pPr marL="0" lvl="0" indent="0" algn="l" rtl="0">
              <a:spcBef>
                <a:spcPts val="600"/>
              </a:spcBef>
              <a:spcAft>
                <a:spcPts val="0"/>
              </a:spcAft>
              <a:buNone/>
            </a:pPr>
            <a:endParaRPr/>
          </a:p>
        </p:txBody>
      </p:sp>
      <p:pic>
        <p:nvPicPr>
          <p:cNvPr id="193" name="Google Shape;193;g1857447711a_0_21"/>
          <p:cNvPicPr preferRelativeResize="0"/>
          <p:nvPr/>
        </p:nvPicPr>
        <p:blipFill>
          <a:blip r:embed="rId3">
            <a:alphaModFix/>
          </a:blip>
          <a:stretch>
            <a:fillRect/>
          </a:stretch>
        </p:blipFill>
        <p:spPr>
          <a:xfrm>
            <a:off x="4609605" y="2006143"/>
            <a:ext cx="4326576" cy="4269626"/>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pull dir="l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184dd41e6cb_0_41"/>
          <p:cNvSpPr txBox="1">
            <a:spLocks noGrp="1"/>
          </p:cNvSpPr>
          <p:nvPr>
            <p:ph type="title"/>
          </p:nvPr>
        </p:nvSpPr>
        <p:spPr>
          <a:xfrm>
            <a:off x="716250" y="89525"/>
            <a:ext cx="8217600" cy="17370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990"/>
              <a:buFont typeface="Arial"/>
              <a:buNone/>
            </a:pPr>
            <a:r>
              <a:rPr lang="el-GR" sz="3170" dirty="0"/>
              <a:t> </a:t>
            </a:r>
            <a:r>
              <a:rPr lang="el-GR" sz="3170" dirty="0">
                <a:solidFill>
                  <a:srgbClr val="980000"/>
                </a:solidFill>
              </a:rPr>
              <a:t>Σε περιπτώσεις που γίνονται αποδέκτες ή παρατηρητές βίαιης </a:t>
            </a:r>
            <a:r>
              <a:rPr lang="el-GR" sz="2800" dirty="0">
                <a:solidFill>
                  <a:srgbClr val="980000"/>
                </a:solidFill>
              </a:rPr>
              <a:t>λεκτικής</a:t>
            </a:r>
            <a:r>
              <a:rPr lang="el-GR" sz="3170" dirty="0">
                <a:solidFill>
                  <a:srgbClr val="980000"/>
                </a:solidFill>
              </a:rPr>
              <a:t>, ψυχολογικής ή </a:t>
            </a:r>
            <a:endParaRPr sz="3170" dirty="0">
              <a:solidFill>
                <a:srgbClr val="980000"/>
              </a:solidFill>
            </a:endParaRPr>
          </a:p>
          <a:p>
            <a:pPr marL="0" lvl="0" indent="0" algn="ctr" rtl="0">
              <a:spcBef>
                <a:spcPts val="0"/>
              </a:spcBef>
              <a:spcAft>
                <a:spcPts val="0"/>
              </a:spcAft>
              <a:buClr>
                <a:schemeClr val="dk1"/>
              </a:buClr>
              <a:buSzPts val="990"/>
              <a:buFont typeface="Arial"/>
              <a:buNone/>
            </a:pPr>
            <a:r>
              <a:rPr lang="el-GR" sz="3170" dirty="0" smtClean="0">
                <a:solidFill>
                  <a:srgbClr val="980000"/>
                </a:solidFill>
              </a:rPr>
              <a:t>σωματικής</a:t>
            </a:r>
            <a:endParaRPr sz="3170" dirty="0">
              <a:solidFill>
                <a:srgbClr val="980000"/>
              </a:solidFill>
            </a:endParaRPr>
          </a:p>
          <a:p>
            <a:pPr marL="0" lvl="0" indent="0" algn="ctr" rtl="0">
              <a:spcBef>
                <a:spcPts val="0"/>
              </a:spcBef>
              <a:spcAft>
                <a:spcPts val="0"/>
              </a:spcAft>
              <a:buSzPts val="990"/>
              <a:buNone/>
            </a:pPr>
            <a:endParaRPr sz="4570" dirty="0"/>
          </a:p>
        </p:txBody>
      </p:sp>
      <p:sp>
        <p:nvSpPr>
          <p:cNvPr id="206" name="Google Shape;206;g184dd41e6cb_0_41"/>
          <p:cNvSpPr txBox="1">
            <a:spLocks noGrp="1"/>
          </p:cNvSpPr>
          <p:nvPr>
            <p:ph type="body" idx="1"/>
          </p:nvPr>
        </p:nvSpPr>
        <p:spPr>
          <a:xfrm>
            <a:off x="1163900" y="1629450"/>
            <a:ext cx="7770000" cy="5085300"/>
          </a:xfrm>
          <a:prstGeom prst="rect">
            <a:avLst/>
          </a:prstGeom>
        </p:spPr>
        <p:txBody>
          <a:bodyPr spcFirstLastPara="1" wrap="square" lIns="91425" tIns="45700" rIns="91425" bIns="45700" anchor="t" anchorCtr="0">
            <a:noAutofit/>
          </a:bodyPr>
          <a:lstStyle/>
          <a:p>
            <a:pPr marL="0" lvl="0" indent="0" algn="l" rtl="0">
              <a:lnSpc>
                <a:spcPct val="90000"/>
              </a:lnSpc>
              <a:spcBef>
                <a:spcPts val="600"/>
              </a:spcBef>
              <a:spcAft>
                <a:spcPts val="0"/>
              </a:spcAft>
              <a:buSzPts val="1018"/>
              <a:buNone/>
            </a:pPr>
            <a:endParaRPr sz="3259" dirty="0"/>
          </a:p>
          <a:p>
            <a:pPr marL="360363" lvl="0" indent="-347663" algn="l" rtl="0">
              <a:lnSpc>
                <a:spcPct val="150000"/>
              </a:lnSpc>
              <a:spcBef>
                <a:spcPts val="600"/>
              </a:spcBef>
              <a:spcAft>
                <a:spcPts val="0"/>
              </a:spcAft>
              <a:buClrTx/>
              <a:buSzPct val="100000"/>
              <a:buFont typeface="+mj-lt"/>
              <a:buAutoNum type="arabicPeriod"/>
            </a:pPr>
            <a:r>
              <a:rPr lang="el-GR" sz="2800" dirty="0" smtClean="0"/>
              <a:t>Συζητούν </a:t>
            </a:r>
            <a:r>
              <a:rPr lang="el-GR" sz="2800" dirty="0"/>
              <a:t>άμεσα και ειρηνικά με αυτόν που έχουν τη διαφορά.</a:t>
            </a:r>
            <a:endParaRPr sz="2800" dirty="0"/>
          </a:p>
          <a:p>
            <a:pPr marL="360363" lvl="0" indent="-347663" algn="l" rtl="0">
              <a:lnSpc>
                <a:spcPct val="150000"/>
              </a:lnSpc>
              <a:spcBef>
                <a:spcPts val="600"/>
              </a:spcBef>
              <a:spcAft>
                <a:spcPts val="0"/>
              </a:spcAft>
              <a:buClrTx/>
              <a:buSzPct val="100000"/>
              <a:buFont typeface="+mj-lt"/>
              <a:buAutoNum type="arabicPeriod"/>
            </a:pPr>
            <a:r>
              <a:rPr lang="el-GR" sz="2800" dirty="0" smtClean="0"/>
              <a:t>Απευθύνονται </a:t>
            </a:r>
            <a:r>
              <a:rPr lang="el-GR" sz="2800" dirty="0"/>
              <a:t>στον υπεύθυνο εκπαιδευτικό τμήματος ή στον Σύμβουλο Σχολικής  Ζωής.</a:t>
            </a:r>
            <a:endParaRPr sz="2800" dirty="0"/>
          </a:p>
          <a:p>
            <a:pPr marL="360363" lvl="0" indent="-347663" algn="l" rtl="0">
              <a:lnSpc>
                <a:spcPct val="150000"/>
              </a:lnSpc>
              <a:spcBef>
                <a:spcPts val="600"/>
              </a:spcBef>
              <a:spcAft>
                <a:spcPts val="0"/>
              </a:spcAft>
              <a:buClrTx/>
              <a:buSzPct val="100000"/>
              <a:buFont typeface="+mj-lt"/>
              <a:buAutoNum type="arabicPeriod"/>
            </a:pPr>
            <a:r>
              <a:rPr lang="el-GR" sz="2800" dirty="0" smtClean="0"/>
              <a:t>Απευθύνονται </a:t>
            </a:r>
            <a:r>
              <a:rPr lang="el-GR" sz="2800" dirty="0"/>
              <a:t>στον/στη Διευθυντή/Διευθύντρια.</a:t>
            </a:r>
            <a:endParaRPr sz="2800" dirty="0"/>
          </a:p>
          <a:p>
            <a:pPr marL="0" lvl="0" indent="0" algn="l" rtl="0">
              <a:lnSpc>
                <a:spcPct val="90000"/>
              </a:lnSpc>
              <a:spcBef>
                <a:spcPts val="600"/>
              </a:spcBef>
              <a:spcAft>
                <a:spcPts val="0"/>
              </a:spcAft>
              <a:buClr>
                <a:schemeClr val="dk1"/>
              </a:buClr>
              <a:buSzPts val="1018"/>
              <a:buFont typeface="Arial"/>
              <a:buNone/>
            </a:pPr>
            <a:endParaRPr sz="3259" dirty="0"/>
          </a:p>
          <a:p>
            <a:pPr marL="0" lvl="0" indent="0" algn="l" rtl="0">
              <a:lnSpc>
                <a:spcPct val="90000"/>
              </a:lnSpc>
              <a:spcBef>
                <a:spcPts val="600"/>
              </a:spcBef>
              <a:spcAft>
                <a:spcPts val="0"/>
              </a:spcAft>
              <a:buClr>
                <a:srgbClr val="000000"/>
              </a:buClr>
              <a:buSzPts val="1018"/>
              <a:buFont typeface="Arial"/>
              <a:buNone/>
            </a:pPr>
            <a:endParaRPr sz="3259" dirty="0"/>
          </a:p>
        </p:txBody>
      </p:sp>
    </p:spTree>
  </p:cSld>
  <p:clrMapOvr>
    <a:masterClrMapping/>
  </p:clrMapOvr>
  <p:transition>
    <p:pull dir="l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184dd41e6cb_0_49"/>
          <p:cNvSpPr txBox="1">
            <a:spLocks noGrp="1"/>
          </p:cNvSpPr>
          <p:nvPr>
            <p:ph type="body" idx="1"/>
          </p:nvPr>
        </p:nvSpPr>
        <p:spPr>
          <a:xfrm>
            <a:off x="969817" y="0"/>
            <a:ext cx="8174183" cy="6858000"/>
          </a:xfrm>
          <a:prstGeom prst="rect">
            <a:avLst/>
          </a:prstGeom>
        </p:spPr>
        <p:txBody>
          <a:bodyPr spcFirstLastPara="1" wrap="square" lIns="91425" tIns="45700" rIns="91425" bIns="45700" anchor="t" anchorCtr="0">
            <a:normAutofit fontScale="32500" lnSpcReduction="20000"/>
          </a:bodyPr>
          <a:lstStyle/>
          <a:p>
            <a:pPr marL="0" lvl="0" indent="0" algn="just" rtl="0">
              <a:spcBef>
                <a:spcPts val="600"/>
              </a:spcBef>
              <a:spcAft>
                <a:spcPts val="0"/>
              </a:spcAft>
              <a:buNone/>
            </a:pPr>
            <a:r>
              <a:rPr lang="el-GR" sz="9600" dirty="0"/>
              <a:t>H ανάπτυξη θετικού σχολικού κλίματος είναι ένας σημαντικός παράγοντας της διαδικασίας αντιμετώπισης της παραβατικότητας στον σχολικό χώρο.</a:t>
            </a:r>
            <a:endParaRPr sz="9600" dirty="0"/>
          </a:p>
          <a:p>
            <a:pPr marL="0" lvl="0" indent="0" algn="just" rtl="0">
              <a:spcBef>
                <a:spcPts val="600"/>
              </a:spcBef>
              <a:spcAft>
                <a:spcPts val="0"/>
              </a:spcAft>
              <a:buNone/>
            </a:pPr>
            <a:r>
              <a:rPr lang="el-GR" sz="9600" dirty="0"/>
              <a:t>Τα θέματα μη αποδεκτής συμπεριφοράς  των </a:t>
            </a:r>
            <a:r>
              <a:rPr lang="el-GR" sz="9600" dirty="0" smtClean="0"/>
              <a:t>μαθητών / </a:t>
            </a:r>
            <a:r>
              <a:rPr lang="el-GR" sz="9600" dirty="0" err="1" smtClean="0"/>
              <a:t>ριών</a:t>
            </a:r>
            <a:r>
              <a:rPr lang="el-GR" sz="9600" dirty="0" smtClean="0"/>
              <a:t> </a:t>
            </a:r>
            <a:r>
              <a:rPr lang="el-GR" sz="9600" dirty="0"/>
              <a:t>στο σχολείο   προκειμένου να υπάρξει η καλύτερη δυνατή παιδαγωγική </a:t>
            </a:r>
            <a:r>
              <a:rPr lang="el-GR" sz="9600" dirty="0" smtClean="0"/>
              <a:t>αντιμετώπιση </a:t>
            </a:r>
            <a:r>
              <a:rPr lang="el-GR" sz="9600" dirty="0"/>
              <a:t>του θέματος,  αποτελούν αντικείμενο συνεργασίας των γονέων</a:t>
            </a:r>
            <a:r>
              <a:rPr lang="el-GR" sz="9600" dirty="0" smtClean="0"/>
              <a:t>/ κηδεμόνων </a:t>
            </a:r>
            <a:r>
              <a:rPr lang="el-GR" sz="9600" dirty="0"/>
              <a:t>με</a:t>
            </a:r>
            <a:r>
              <a:rPr lang="el-GR" sz="9600" dirty="0" smtClean="0"/>
              <a:t>:</a:t>
            </a:r>
          </a:p>
          <a:p>
            <a:pPr marL="457200" lvl="0" indent="-419100" algn="just" rtl="0">
              <a:spcBef>
                <a:spcPts val="600"/>
              </a:spcBef>
              <a:spcAft>
                <a:spcPts val="0"/>
              </a:spcAft>
              <a:buSzPct val="100000"/>
              <a:buChar char="❖"/>
            </a:pPr>
            <a:r>
              <a:rPr lang="el-GR" sz="9600" dirty="0" smtClean="0"/>
              <a:t>τον/την </a:t>
            </a:r>
            <a:r>
              <a:rPr lang="el-GR" sz="9600" dirty="0"/>
              <a:t>εκπαιδευτικό της τάξης, </a:t>
            </a:r>
            <a:endParaRPr sz="9600" dirty="0"/>
          </a:p>
          <a:p>
            <a:pPr marL="457200" lvl="0" indent="-419100" algn="just" rtl="0">
              <a:spcBef>
                <a:spcPts val="0"/>
              </a:spcBef>
              <a:spcAft>
                <a:spcPts val="0"/>
              </a:spcAft>
              <a:buSzPct val="100000"/>
              <a:buChar char="❖"/>
            </a:pPr>
            <a:r>
              <a:rPr lang="el-GR" sz="9600" dirty="0"/>
              <a:t>τον/τη Σύμβουλο Σχολικής ζωής, </a:t>
            </a:r>
            <a:endParaRPr sz="9600" dirty="0"/>
          </a:p>
          <a:p>
            <a:pPr marL="457200" lvl="0" indent="-419100" algn="just" rtl="0">
              <a:spcBef>
                <a:spcPts val="0"/>
              </a:spcBef>
              <a:spcAft>
                <a:spcPts val="0"/>
              </a:spcAft>
              <a:buSzPct val="100000"/>
              <a:buChar char="❖"/>
            </a:pPr>
            <a:r>
              <a:rPr lang="el-GR" sz="9600" dirty="0"/>
              <a:t>το ΕΕΠ της ΕΔΥ του σχολείου, </a:t>
            </a:r>
            <a:endParaRPr sz="9600" dirty="0"/>
          </a:p>
          <a:p>
            <a:pPr marL="457200" lvl="0" indent="-419100" algn="just" rtl="0">
              <a:spcBef>
                <a:spcPts val="0"/>
              </a:spcBef>
              <a:spcAft>
                <a:spcPts val="0"/>
              </a:spcAft>
              <a:buSzPct val="100000"/>
              <a:buChar char="❖"/>
            </a:pPr>
            <a:r>
              <a:rPr lang="el-GR" sz="9600" dirty="0"/>
              <a:t>τον  Διευθυντή της σχολικής μονάδας, </a:t>
            </a:r>
            <a:endParaRPr sz="9600" dirty="0"/>
          </a:p>
          <a:p>
            <a:pPr marL="457200" lvl="0" indent="-419100" algn="just" rtl="0">
              <a:spcBef>
                <a:spcPts val="0"/>
              </a:spcBef>
              <a:spcAft>
                <a:spcPts val="0"/>
              </a:spcAft>
              <a:buSzPct val="100000"/>
              <a:buChar char="❖"/>
            </a:pPr>
            <a:r>
              <a:rPr lang="el-GR" sz="9600" dirty="0"/>
              <a:t>τον Σύλλογο Διδασκόντων, </a:t>
            </a:r>
            <a:endParaRPr sz="9600" dirty="0"/>
          </a:p>
          <a:p>
            <a:pPr marL="457200" lvl="0" indent="-419100" rtl="0">
              <a:spcBef>
                <a:spcPts val="0"/>
              </a:spcBef>
              <a:spcAft>
                <a:spcPts val="0"/>
              </a:spcAft>
              <a:buSzPct val="100000"/>
              <a:buChar char="❖"/>
            </a:pPr>
            <a:r>
              <a:rPr lang="el-GR" sz="9600" dirty="0" smtClean="0"/>
              <a:t>τον </a:t>
            </a:r>
            <a:r>
              <a:rPr lang="el-GR" sz="9600" dirty="0"/>
              <a:t>Συντονιστή/ρια  Εκπαιδευτικού Έργου </a:t>
            </a:r>
            <a:r>
              <a:rPr lang="el-GR" sz="9600" dirty="0" smtClean="0"/>
              <a:t>.</a:t>
            </a:r>
            <a:endParaRPr sz="9600" dirty="0"/>
          </a:p>
          <a:p>
            <a:pPr marL="0" lvl="0" indent="0" algn="just" rtl="0">
              <a:spcBef>
                <a:spcPts val="600"/>
              </a:spcBef>
              <a:spcAft>
                <a:spcPts val="0"/>
              </a:spcAft>
              <a:buNone/>
            </a:pPr>
            <a:endParaRPr dirty="0"/>
          </a:p>
        </p:txBody>
      </p:sp>
    </p:spTree>
  </p:cSld>
  <p:clrMapOvr>
    <a:masterClrMapping/>
  </p:clrMapOvr>
  <p:transition>
    <p:pull dir="l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1857447711a_0_13"/>
          <p:cNvSpPr txBox="1">
            <a:spLocks noGrp="1"/>
          </p:cNvSpPr>
          <p:nvPr>
            <p:ph type="title"/>
          </p:nvPr>
        </p:nvSpPr>
        <p:spPr>
          <a:xfrm>
            <a:off x="1150883" y="274638"/>
            <a:ext cx="7782925" cy="11430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l-GR" sz="3200" b="1" dirty="0"/>
              <a:t>Οι έφηβοι έχουν ανάγκη τους γονείς να σταθούν πλάι τους </a:t>
            </a:r>
          </a:p>
        </p:txBody>
      </p:sp>
      <p:sp>
        <p:nvSpPr>
          <p:cNvPr id="219" name="Google Shape;219;g1857447711a_0_13"/>
          <p:cNvSpPr txBox="1">
            <a:spLocks noGrp="1"/>
          </p:cNvSpPr>
          <p:nvPr>
            <p:ph type="body" idx="1"/>
          </p:nvPr>
        </p:nvSpPr>
        <p:spPr>
          <a:xfrm>
            <a:off x="1151828" y="1684282"/>
            <a:ext cx="7498200" cy="4984532"/>
          </a:xfrm>
          <a:prstGeom prst="rect">
            <a:avLst/>
          </a:prstGeom>
        </p:spPr>
        <p:txBody>
          <a:bodyPr spcFirstLastPara="1" wrap="square" lIns="91425" tIns="45700" rIns="91425" bIns="45700" anchor="t" anchorCtr="0">
            <a:noAutofit/>
          </a:bodyPr>
          <a:lstStyle/>
          <a:p>
            <a:pPr marL="173038" indent="-173038"/>
            <a:r>
              <a:rPr lang="el-GR" sz="2400" dirty="0" smtClean="0"/>
              <a:t>Δείξτε υπομονή λοιπόν, και διακριτικότητα.</a:t>
            </a:r>
          </a:p>
          <a:p>
            <a:pPr marL="173038" indent="-173038" algn="just"/>
            <a:r>
              <a:rPr lang="el-GR" sz="2400" dirty="0" smtClean="0"/>
              <a:t>Ενθαρρύνετε </a:t>
            </a:r>
            <a:r>
              <a:rPr lang="el-GR" sz="2400" dirty="0"/>
              <a:t>τον έφηβο να κοινωνικοποιηθεί</a:t>
            </a:r>
            <a:r>
              <a:rPr lang="el-GR" sz="2400" dirty="0" smtClean="0"/>
              <a:t>.</a:t>
            </a:r>
          </a:p>
          <a:p>
            <a:pPr marL="173038" indent="-173038" algn="just"/>
            <a:r>
              <a:rPr lang="el-GR" sz="2400" dirty="0" smtClean="0"/>
              <a:t>Οργανώστε μαζί του το ημερήσιο πρόγραμμα και συμφωνήστε από κοινού για τις ώρες μελέτης και τον ελεύθερο χρόνο ώστε να μην γίνεται αφορμή για συγκρούσεις και συνεχείς διαπραγματεύσεις. </a:t>
            </a:r>
          </a:p>
          <a:p>
            <a:pPr marL="173038" indent="-173038" algn="just"/>
            <a:r>
              <a:rPr lang="el-GR" sz="2400" dirty="0" smtClean="0"/>
              <a:t>Κυριότερα </a:t>
            </a:r>
            <a:r>
              <a:rPr lang="el-GR" sz="2400" dirty="0"/>
              <a:t>δείξτε του την αγάπη σας και τη διαθεσιμότητά σας να τον βοηθήσετε όπου εκείνος χρειάζεται</a:t>
            </a:r>
            <a:r>
              <a:rPr lang="el-GR" sz="2400" dirty="0" smtClean="0"/>
              <a:t>.</a:t>
            </a:r>
            <a:endParaRPr lang="el-GR" sz="2400" dirty="0"/>
          </a:p>
        </p:txBody>
      </p:sp>
    </p:spTree>
  </p:cSld>
  <p:clrMapOvr>
    <a:masterClrMapping/>
  </p:clrMapOvr>
  <p:transition>
    <p:pull dir="l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16a6b9b3a10_5_0"/>
          <p:cNvSpPr txBox="1">
            <a:spLocks noGrp="1"/>
          </p:cNvSpPr>
          <p:nvPr>
            <p:ph type="title"/>
          </p:nvPr>
        </p:nvSpPr>
        <p:spPr>
          <a:xfrm>
            <a:off x="1435608" y="274638"/>
            <a:ext cx="7498200" cy="1143000"/>
          </a:xfrm>
          <a:prstGeom prst="rect">
            <a:avLst/>
          </a:prstGeom>
        </p:spPr>
        <p:txBody>
          <a:bodyPr spcFirstLastPara="1" wrap="square" lIns="91425" tIns="45700" rIns="91425" bIns="45700" anchor="ctr" anchorCtr="0">
            <a:normAutofit fontScale="90000"/>
          </a:bodyPr>
          <a:lstStyle/>
          <a:p>
            <a:pPr marL="0" lvl="0" indent="0" algn="l" rtl="0">
              <a:lnSpc>
                <a:spcPct val="115000"/>
              </a:lnSpc>
              <a:spcBef>
                <a:spcPts val="1200"/>
              </a:spcBef>
              <a:spcAft>
                <a:spcPts val="1200"/>
              </a:spcAft>
              <a:buClr>
                <a:schemeClr val="dk1"/>
              </a:buClr>
              <a:buSzPts val="1100"/>
              <a:buFont typeface="Arial"/>
              <a:buNone/>
            </a:pPr>
            <a:r>
              <a:rPr lang="el-GR" b="1" dirty="0"/>
              <a:t> Ο Σύμβουλος Σχολικής Ζωής </a:t>
            </a:r>
            <a:endParaRPr b="1" dirty="0"/>
          </a:p>
        </p:txBody>
      </p:sp>
      <p:sp>
        <p:nvSpPr>
          <p:cNvPr id="235" name="Google Shape;235;g16a6b9b3a10_5_0"/>
          <p:cNvSpPr txBox="1">
            <a:spLocks noGrp="1"/>
          </p:cNvSpPr>
          <p:nvPr>
            <p:ph type="body" idx="1"/>
          </p:nvPr>
        </p:nvSpPr>
        <p:spPr>
          <a:xfrm>
            <a:off x="1062476" y="1261241"/>
            <a:ext cx="8081524" cy="5234152"/>
          </a:xfrm>
          <a:prstGeom prst="rect">
            <a:avLst/>
          </a:prstGeom>
        </p:spPr>
        <p:txBody>
          <a:bodyPr spcFirstLastPara="1" wrap="square" lIns="91425" tIns="45700" rIns="91425" bIns="45700" anchor="t" anchorCtr="0">
            <a:normAutofit fontScale="55000" lnSpcReduction="20000"/>
          </a:bodyPr>
          <a:lstStyle/>
          <a:p>
            <a:pPr marL="0" lvl="0" indent="0" algn="just" rtl="0">
              <a:lnSpc>
                <a:spcPct val="115000"/>
              </a:lnSpc>
              <a:spcBef>
                <a:spcPts val="1200"/>
              </a:spcBef>
              <a:spcAft>
                <a:spcPts val="0"/>
              </a:spcAft>
              <a:buNone/>
            </a:pPr>
            <a:r>
              <a:rPr lang="el-GR" sz="3750" dirty="0">
                <a:solidFill>
                  <a:srgbClr val="333333"/>
                </a:solidFill>
                <a:highlight>
                  <a:srgbClr val="FFFFFF"/>
                </a:highlight>
              </a:rPr>
              <a:t>Συμβουλεύει, καθοδηγεί και ενημερώνει </a:t>
            </a:r>
            <a:r>
              <a:rPr lang="el-GR" sz="3750" b="1" dirty="0">
                <a:solidFill>
                  <a:srgbClr val="333333"/>
                </a:solidFill>
                <a:highlight>
                  <a:srgbClr val="FFFFFF"/>
                </a:highlight>
              </a:rPr>
              <a:t>μαθητές</a:t>
            </a:r>
            <a:r>
              <a:rPr lang="el-GR" sz="3750" dirty="0">
                <a:solidFill>
                  <a:srgbClr val="333333"/>
                </a:solidFill>
                <a:highlight>
                  <a:srgbClr val="FFFFFF"/>
                </a:highlight>
              </a:rPr>
              <a:t>, </a:t>
            </a:r>
            <a:r>
              <a:rPr lang="el-GR" sz="3750" b="1" dirty="0">
                <a:solidFill>
                  <a:srgbClr val="333333"/>
                </a:solidFill>
                <a:highlight>
                  <a:srgbClr val="FFFFFF"/>
                </a:highlight>
              </a:rPr>
              <a:t>γονείς </a:t>
            </a:r>
            <a:r>
              <a:rPr lang="el-GR" sz="3750" dirty="0">
                <a:solidFill>
                  <a:srgbClr val="333333"/>
                </a:solidFill>
                <a:highlight>
                  <a:srgbClr val="FFFFFF"/>
                </a:highlight>
              </a:rPr>
              <a:t>και </a:t>
            </a:r>
            <a:r>
              <a:rPr lang="el-GR" sz="3750" b="1" dirty="0">
                <a:solidFill>
                  <a:srgbClr val="333333"/>
                </a:solidFill>
                <a:highlight>
                  <a:srgbClr val="FFFFFF"/>
                </a:highlight>
              </a:rPr>
              <a:t>κηδεμόνες </a:t>
            </a:r>
            <a:r>
              <a:rPr lang="el-GR" sz="3750" dirty="0">
                <a:solidFill>
                  <a:srgbClr val="333333"/>
                </a:solidFill>
                <a:highlight>
                  <a:srgbClr val="FFFFFF"/>
                </a:highlight>
              </a:rPr>
              <a:t>σε θέματα παιδαγωγικής αντιμετώπισης ζητημάτων σε τομείς που απασχολούν τη σχολική μονάδα, όπως ενδεικτικά, </a:t>
            </a:r>
            <a:endParaRPr sz="3750" dirty="0">
              <a:solidFill>
                <a:srgbClr val="333333"/>
              </a:solidFill>
              <a:highlight>
                <a:srgbClr val="FFFFFF"/>
              </a:highlight>
            </a:endParaRPr>
          </a:p>
          <a:p>
            <a:pPr indent="-359568">
              <a:lnSpc>
                <a:spcPct val="115000"/>
              </a:lnSpc>
              <a:spcBef>
                <a:spcPts val="1200"/>
              </a:spcBef>
              <a:buClr>
                <a:schemeClr val="accent1">
                  <a:lumMod val="75000"/>
                </a:schemeClr>
              </a:buClr>
              <a:buSzPct val="150000"/>
              <a:buFont typeface="Arial" pitchFamily="34" charset="0"/>
              <a:buChar char="•"/>
            </a:pPr>
            <a:r>
              <a:rPr lang="el-GR" sz="3750" dirty="0">
                <a:solidFill>
                  <a:srgbClr val="333333"/>
                </a:solidFill>
                <a:highlight>
                  <a:srgbClr val="FFFFFF"/>
                </a:highlight>
              </a:rPr>
              <a:t>η διαχείριση κρίσεων και </a:t>
            </a:r>
            <a:endParaRPr sz="3750" dirty="0">
              <a:solidFill>
                <a:srgbClr val="333333"/>
              </a:solidFill>
              <a:highlight>
                <a:srgbClr val="FFFFFF"/>
              </a:highlight>
            </a:endParaRPr>
          </a:p>
          <a:p>
            <a:pPr indent="-359568">
              <a:lnSpc>
                <a:spcPct val="115000"/>
              </a:lnSpc>
              <a:spcBef>
                <a:spcPts val="0"/>
              </a:spcBef>
              <a:buClr>
                <a:schemeClr val="accent1">
                  <a:lumMod val="75000"/>
                </a:schemeClr>
              </a:buClr>
              <a:buSzPct val="150000"/>
              <a:buFont typeface="Arial" pitchFamily="34" charset="0"/>
              <a:buChar char="•"/>
            </a:pPr>
            <a:r>
              <a:rPr lang="el-GR" sz="3750" dirty="0">
                <a:solidFill>
                  <a:srgbClr val="333333"/>
                </a:solidFill>
                <a:highlight>
                  <a:srgbClr val="FFFFFF"/>
                </a:highlight>
              </a:rPr>
              <a:t>πρόληψη ακραίων συμπεριφορών</a:t>
            </a:r>
            <a:endParaRPr sz="3750" dirty="0">
              <a:solidFill>
                <a:srgbClr val="333333"/>
              </a:solidFill>
              <a:highlight>
                <a:srgbClr val="FFFFFF"/>
              </a:highlight>
            </a:endParaRPr>
          </a:p>
          <a:p>
            <a:pPr indent="-359568">
              <a:lnSpc>
                <a:spcPct val="115000"/>
              </a:lnSpc>
              <a:spcBef>
                <a:spcPts val="0"/>
              </a:spcBef>
              <a:buClr>
                <a:schemeClr val="accent1">
                  <a:lumMod val="75000"/>
                </a:schemeClr>
              </a:buClr>
              <a:buSzPct val="150000"/>
              <a:buFont typeface="Arial" pitchFamily="34" charset="0"/>
              <a:buChar char="•"/>
            </a:pPr>
            <a:r>
              <a:rPr lang="el-GR" sz="3750" dirty="0">
                <a:solidFill>
                  <a:srgbClr val="333333"/>
                </a:solidFill>
                <a:highlight>
                  <a:srgbClr val="FFFFFF"/>
                </a:highlight>
              </a:rPr>
              <a:t>μαθησιακές δυσκολίες</a:t>
            </a:r>
            <a:endParaRPr sz="3750" dirty="0">
              <a:solidFill>
                <a:srgbClr val="333333"/>
              </a:solidFill>
              <a:highlight>
                <a:srgbClr val="FFFFFF"/>
              </a:highlight>
            </a:endParaRPr>
          </a:p>
          <a:p>
            <a:pPr indent="-359568">
              <a:lnSpc>
                <a:spcPct val="115000"/>
              </a:lnSpc>
              <a:spcBef>
                <a:spcPts val="0"/>
              </a:spcBef>
              <a:buClr>
                <a:schemeClr val="accent1">
                  <a:lumMod val="75000"/>
                </a:schemeClr>
              </a:buClr>
              <a:buSzPct val="150000"/>
              <a:buFont typeface="Arial" pitchFamily="34" charset="0"/>
              <a:buChar char="•"/>
            </a:pPr>
            <a:r>
              <a:rPr lang="el-GR" sz="3750" dirty="0">
                <a:solidFill>
                  <a:srgbClr val="333333"/>
                </a:solidFill>
                <a:highlight>
                  <a:srgbClr val="FFFFFF"/>
                </a:highlight>
              </a:rPr>
              <a:t>συμπερίληψη και ενσωμάτωση</a:t>
            </a:r>
            <a:endParaRPr sz="3750" dirty="0">
              <a:solidFill>
                <a:srgbClr val="333333"/>
              </a:solidFill>
              <a:highlight>
                <a:srgbClr val="FFFFFF"/>
              </a:highlight>
            </a:endParaRPr>
          </a:p>
          <a:p>
            <a:pPr indent="-359568">
              <a:lnSpc>
                <a:spcPct val="115000"/>
              </a:lnSpc>
              <a:spcBef>
                <a:spcPts val="0"/>
              </a:spcBef>
              <a:buClr>
                <a:schemeClr val="accent1">
                  <a:lumMod val="75000"/>
                </a:schemeClr>
              </a:buClr>
              <a:buSzPct val="150000"/>
              <a:buFont typeface="Arial" pitchFamily="34" charset="0"/>
              <a:buChar char="•"/>
            </a:pPr>
            <a:r>
              <a:rPr lang="el-GR" sz="3750" dirty="0">
                <a:solidFill>
                  <a:srgbClr val="333333"/>
                </a:solidFill>
                <a:highlight>
                  <a:srgbClr val="FFFFFF"/>
                </a:highlight>
              </a:rPr>
              <a:t>μαθητές με ιδιαίτερες δυνατότητες, κλίσεις και ταλέντα</a:t>
            </a:r>
            <a:endParaRPr sz="3750" dirty="0">
              <a:solidFill>
                <a:srgbClr val="333333"/>
              </a:solidFill>
              <a:highlight>
                <a:srgbClr val="FFFFFF"/>
              </a:highlight>
            </a:endParaRPr>
          </a:p>
          <a:p>
            <a:pPr indent="-359568">
              <a:lnSpc>
                <a:spcPct val="115000"/>
              </a:lnSpc>
              <a:spcBef>
                <a:spcPts val="0"/>
              </a:spcBef>
              <a:buClr>
                <a:schemeClr val="accent1">
                  <a:lumMod val="75000"/>
                </a:schemeClr>
              </a:buClr>
              <a:buSzPct val="150000"/>
              <a:buFont typeface="Arial" pitchFamily="34" charset="0"/>
              <a:buChar char="•"/>
            </a:pPr>
            <a:r>
              <a:rPr lang="el-GR" sz="3750" dirty="0">
                <a:solidFill>
                  <a:srgbClr val="333333"/>
                </a:solidFill>
                <a:highlight>
                  <a:srgbClr val="FFFFFF"/>
                </a:highlight>
              </a:rPr>
              <a:t>μετάβαση σε άλλες βαθμίδες</a:t>
            </a:r>
            <a:endParaRPr sz="3750" dirty="0">
              <a:solidFill>
                <a:srgbClr val="333333"/>
              </a:solidFill>
              <a:highlight>
                <a:srgbClr val="FFFFFF"/>
              </a:highlight>
            </a:endParaRPr>
          </a:p>
          <a:p>
            <a:pPr indent="-359568">
              <a:lnSpc>
                <a:spcPct val="115000"/>
              </a:lnSpc>
              <a:spcBef>
                <a:spcPts val="0"/>
              </a:spcBef>
              <a:buClr>
                <a:schemeClr val="accent1">
                  <a:lumMod val="75000"/>
                </a:schemeClr>
              </a:buClr>
              <a:buSzPct val="150000"/>
              <a:buFont typeface="Arial" pitchFamily="34" charset="0"/>
              <a:buChar char="•"/>
            </a:pPr>
            <a:r>
              <a:rPr lang="el-GR" sz="3750" dirty="0">
                <a:solidFill>
                  <a:srgbClr val="333333"/>
                </a:solidFill>
                <a:highlight>
                  <a:srgbClr val="FFFFFF"/>
                </a:highlight>
              </a:rPr>
              <a:t>σχολική κινητικότητα</a:t>
            </a:r>
            <a:endParaRPr sz="3750" dirty="0">
              <a:solidFill>
                <a:srgbClr val="333333"/>
              </a:solidFill>
              <a:highlight>
                <a:srgbClr val="FFFFFF"/>
              </a:highlight>
            </a:endParaRPr>
          </a:p>
          <a:p>
            <a:pPr marL="0" lvl="0" indent="0" algn="just" rtl="0">
              <a:lnSpc>
                <a:spcPct val="115000"/>
              </a:lnSpc>
              <a:spcBef>
                <a:spcPts val="1200"/>
              </a:spcBef>
              <a:spcAft>
                <a:spcPts val="0"/>
              </a:spcAft>
              <a:buNone/>
            </a:pPr>
            <a:r>
              <a:rPr lang="el-GR" sz="3750" dirty="0">
                <a:solidFill>
                  <a:srgbClr val="333333"/>
                </a:solidFill>
                <a:highlight>
                  <a:srgbClr val="FFFFFF"/>
                </a:highlight>
              </a:rPr>
              <a:t>και παράλληλα συμβάλλει στην καλλιέργεια </a:t>
            </a:r>
            <a:r>
              <a:rPr lang="el-GR" sz="3750" i="1" dirty="0">
                <a:solidFill>
                  <a:srgbClr val="333333"/>
                </a:solidFill>
                <a:highlight>
                  <a:srgbClr val="FFFFFF"/>
                </a:highlight>
              </a:rPr>
              <a:t>σχέσεων </a:t>
            </a:r>
            <a:r>
              <a:rPr lang="el-GR" sz="3750" i="1" dirty="0" smtClean="0">
                <a:solidFill>
                  <a:srgbClr val="333333"/>
                </a:solidFill>
                <a:highlight>
                  <a:srgbClr val="FFFFFF"/>
                </a:highlight>
              </a:rPr>
              <a:t>εμπιστοσύνης</a:t>
            </a:r>
            <a:r>
              <a:rPr lang="el-GR" sz="3750" dirty="0" smtClean="0">
                <a:solidFill>
                  <a:srgbClr val="333333"/>
                </a:solidFill>
                <a:highlight>
                  <a:srgbClr val="FFFFFF"/>
                </a:highlight>
              </a:rPr>
              <a:t> </a:t>
            </a:r>
            <a:r>
              <a:rPr lang="el-GR" sz="3750" dirty="0">
                <a:solidFill>
                  <a:srgbClr val="333333"/>
                </a:solidFill>
                <a:highlight>
                  <a:srgbClr val="FFFFFF"/>
                </a:highlight>
              </a:rPr>
              <a:t>μεταξύ των μελών της εκπαιδευτικής κοινότητας. </a:t>
            </a:r>
            <a:endParaRPr sz="3750" dirty="0">
              <a:solidFill>
                <a:srgbClr val="333333"/>
              </a:solidFill>
              <a:highlight>
                <a:srgbClr val="FFFFFF"/>
              </a:highlight>
            </a:endParaRPr>
          </a:p>
          <a:p>
            <a:pPr marL="0" lvl="0" indent="0" algn="just" rtl="0">
              <a:lnSpc>
                <a:spcPct val="115000"/>
              </a:lnSpc>
              <a:spcBef>
                <a:spcPts val="1200"/>
              </a:spcBef>
              <a:spcAft>
                <a:spcPts val="1200"/>
              </a:spcAft>
              <a:buNone/>
            </a:pPr>
            <a:r>
              <a:rPr lang="el-GR" sz="3750" dirty="0">
                <a:solidFill>
                  <a:srgbClr val="333333"/>
                </a:solidFill>
                <a:highlight>
                  <a:srgbClr val="FFFFFF"/>
                </a:highlight>
              </a:rPr>
              <a:t>Ασκεί τα καθήκοντά του και λειτουργεί συμπληρωματικά και ενισχυτικά προς τους υφιστάμενους θεσμούς</a:t>
            </a:r>
            <a:endParaRPr dirty="0"/>
          </a:p>
        </p:txBody>
      </p:sp>
    </p:spTree>
  </p:cSld>
  <p:clrMapOvr>
    <a:masterClrMapping/>
  </p:clrMapOvr>
  <p:transition>
    <p:pull dir="l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2"/>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562214"/>
              </a:buClr>
              <a:buSzPct val="100000"/>
              <a:buFont typeface="Gill Sans"/>
              <a:buNone/>
            </a:pPr>
            <a:r>
              <a:rPr lang="el-GR"/>
              <a:t>Πανελλήνιο Σχολικό Δίκτυο </a:t>
            </a:r>
            <a:br>
              <a:rPr lang="el-GR"/>
            </a:br>
            <a:r>
              <a:rPr lang="el-GR"/>
              <a:t>https://www.sch.gr/</a:t>
            </a:r>
            <a:endParaRPr/>
          </a:p>
        </p:txBody>
      </p:sp>
      <p:sp>
        <p:nvSpPr>
          <p:cNvPr id="241" name="Google Shape;241;p12"/>
          <p:cNvSpPr txBox="1">
            <a:spLocks noGrp="1"/>
          </p:cNvSpPr>
          <p:nvPr>
            <p:ph type="body" idx="1"/>
          </p:nvPr>
        </p:nvSpPr>
        <p:spPr>
          <a:xfrm>
            <a:off x="882868" y="1447800"/>
            <a:ext cx="8261132" cy="4800600"/>
          </a:xfrm>
          <a:prstGeom prst="rect">
            <a:avLst/>
          </a:prstGeom>
          <a:noFill/>
          <a:ln>
            <a:noFill/>
          </a:ln>
        </p:spPr>
        <p:txBody>
          <a:bodyPr spcFirstLastPara="1" wrap="square" lIns="91425" tIns="45700" rIns="91425" bIns="45700" anchor="t" anchorCtr="0">
            <a:normAutofit/>
          </a:bodyPr>
          <a:lstStyle/>
          <a:p>
            <a:pPr marL="365760" lvl="0" indent="-283464" algn="l" rtl="0">
              <a:lnSpc>
                <a:spcPct val="150000"/>
              </a:lnSpc>
              <a:spcBef>
                <a:spcPts val="0"/>
              </a:spcBef>
              <a:spcAft>
                <a:spcPts val="0"/>
              </a:spcAft>
              <a:buSzPts val="2560"/>
              <a:buChar char="⚫"/>
            </a:pPr>
            <a:r>
              <a:rPr lang="el-GR" dirty="0"/>
              <a:t>Ατομικός λογαριασμός </a:t>
            </a:r>
            <a:r>
              <a:rPr lang="el-GR" dirty="0" smtClean="0"/>
              <a:t>μαθήτριας/μαθητή.</a:t>
            </a:r>
            <a:endParaRPr dirty="0"/>
          </a:p>
          <a:p>
            <a:pPr marL="365760" lvl="0" indent="-283464" algn="l" rtl="0">
              <a:lnSpc>
                <a:spcPct val="150000"/>
              </a:lnSpc>
              <a:spcBef>
                <a:spcPts val="600"/>
              </a:spcBef>
              <a:spcAft>
                <a:spcPts val="0"/>
              </a:spcAft>
              <a:buSzPts val="2560"/>
              <a:buChar char="⚫"/>
            </a:pPr>
            <a:r>
              <a:rPr lang="el-GR" dirty="0"/>
              <a:t>Πρόσβαση σε υπηρεσίες του </a:t>
            </a:r>
            <a:r>
              <a:rPr lang="el-GR" dirty="0" smtClean="0"/>
              <a:t>Π.Σ.Δ.</a:t>
            </a:r>
            <a:endParaRPr dirty="0"/>
          </a:p>
          <a:p>
            <a:pPr marL="365760" lvl="0" indent="-283464" algn="l" rtl="0">
              <a:lnSpc>
                <a:spcPct val="150000"/>
              </a:lnSpc>
              <a:spcBef>
                <a:spcPts val="600"/>
              </a:spcBef>
              <a:spcAft>
                <a:spcPts val="0"/>
              </a:spcAft>
              <a:buSzPts val="2560"/>
              <a:buChar char="⚫"/>
            </a:pPr>
            <a:r>
              <a:rPr lang="el-GR" dirty="0"/>
              <a:t>Πρόσβαση στις πλατφόρμες </a:t>
            </a:r>
            <a:r>
              <a:rPr lang="el-GR" dirty="0" err="1"/>
              <a:t>eclass</a:t>
            </a:r>
            <a:r>
              <a:rPr lang="el-GR" dirty="0"/>
              <a:t> και </a:t>
            </a:r>
            <a:r>
              <a:rPr lang="el-GR" dirty="0" smtClean="0"/>
              <a:t>e-</a:t>
            </a:r>
            <a:r>
              <a:rPr lang="el-GR" dirty="0" err="1" smtClean="0"/>
              <a:t>me</a:t>
            </a:r>
            <a:r>
              <a:rPr lang="el-GR" dirty="0" smtClean="0"/>
              <a:t>.</a:t>
            </a:r>
            <a:endParaRPr dirty="0"/>
          </a:p>
          <a:p>
            <a:pPr marL="365760" lvl="0" indent="-283464" algn="l" rtl="0">
              <a:lnSpc>
                <a:spcPct val="150000"/>
              </a:lnSpc>
              <a:spcBef>
                <a:spcPts val="600"/>
              </a:spcBef>
              <a:spcAft>
                <a:spcPts val="0"/>
              </a:spcAft>
              <a:buSzPts val="2560"/>
              <a:buChar char="⚫"/>
            </a:pPr>
            <a:r>
              <a:rPr lang="el-GR" dirty="0"/>
              <a:t>Σύνδεση στην εφαρμογή </a:t>
            </a:r>
            <a:r>
              <a:rPr lang="el-GR" dirty="0" smtClean="0"/>
              <a:t>σύγχρονης </a:t>
            </a:r>
            <a:r>
              <a:rPr lang="el-GR" dirty="0"/>
              <a:t>εκπαίδευσης </a:t>
            </a:r>
            <a:r>
              <a:rPr lang="el-GR" dirty="0" err="1" smtClean="0"/>
              <a:t>webex</a:t>
            </a:r>
            <a:r>
              <a:rPr lang="el-GR" dirty="0" smtClean="0"/>
              <a:t>.</a:t>
            </a:r>
            <a:endParaRPr dirty="0"/>
          </a:p>
        </p:txBody>
      </p:sp>
    </p:spTree>
  </p:cSld>
  <p:clrMapOvr>
    <a:masterClrMapping/>
  </p:clrMapOvr>
  <p:transition>
    <p:pull dir="l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13" descr="safe-internet-paidi.png"/>
          <p:cNvPicPr preferRelativeResize="0"/>
          <p:nvPr/>
        </p:nvPicPr>
        <p:blipFill rotWithShape="1">
          <a:blip r:embed="rId3">
            <a:alphaModFix/>
          </a:blip>
          <a:srcRect/>
          <a:stretch/>
        </p:blipFill>
        <p:spPr>
          <a:xfrm>
            <a:off x="898627" y="1570874"/>
            <a:ext cx="7346745" cy="3716252"/>
          </a:xfrm>
          <a:prstGeom prst="rect">
            <a:avLst/>
          </a:prstGeom>
          <a:noFill/>
          <a:ln>
            <a:noFill/>
          </a:ln>
        </p:spPr>
      </p:pic>
      <p:sp>
        <p:nvSpPr>
          <p:cNvPr id="247" name="Google Shape;247;p13"/>
          <p:cNvSpPr txBox="1">
            <a:spLocks noGrp="1"/>
          </p:cNvSpPr>
          <p:nvPr>
            <p:ph type="title"/>
          </p:nvPr>
        </p:nvSpPr>
        <p:spPr>
          <a:xfrm>
            <a:off x="1435608" y="274320"/>
            <a:ext cx="749808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562214"/>
              </a:buClr>
              <a:buSzPct val="100000"/>
              <a:buFont typeface="Gill Sans"/>
              <a:buNone/>
            </a:pPr>
            <a:r>
              <a:rPr lang="el-GR" sz="5400" b="1"/>
              <a:t>Ασφάλεια στο διαδίκτυο</a:t>
            </a:r>
            <a:endParaRPr sz="5400" b="1"/>
          </a:p>
        </p:txBody>
      </p:sp>
    </p:spTree>
  </p:cSld>
  <p:clrMapOvr>
    <a:masterClrMapping/>
  </p:clrMapOvr>
  <p:transition>
    <p:pull dir="l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562214"/>
              </a:buClr>
              <a:buSzPct val="100000"/>
              <a:buFont typeface="Gill Sans"/>
              <a:buNone/>
            </a:pPr>
            <a:r>
              <a:rPr lang="el-GR" b="1" dirty="0"/>
              <a:t>Εσωτερικός Κανονισμός Λειτουργίας</a:t>
            </a:r>
            <a:endParaRPr dirty="0"/>
          </a:p>
        </p:txBody>
      </p:sp>
      <p:sp>
        <p:nvSpPr>
          <p:cNvPr id="112" name="Google Shape;112;p3"/>
          <p:cNvSpPr txBox="1">
            <a:spLocks noGrp="1"/>
          </p:cNvSpPr>
          <p:nvPr>
            <p:ph type="body" idx="1"/>
          </p:nvPr>
        </p:nvSpPr>
        <p:spPr>
          <a:xfrm>
            <a:off x="1043608" y="1447800"/>
            <a:ext cx="7890080" cy="4800600"/>
          </a:xfrm>
          <a:prstGeom prst="rect">
            <a:avLst/>
          </a:prstGeom>
          <a:noFill/>
          <a:ln>
            <a:noFill/>
          </a:ln>
        </p:spPr>
        <p:txBody>
          <a:bodyPr spcFirstLastPara="1" wrap="square" lIns="91425" tIns="45700" rIns="91425" bIns="45700" anchor="t" anchorCtr="0">
            <a:normAutofit fontScale="85000" lnSpcReduction="20000"/>
          </a:bodyPr>
          <a:lstStyle/>
          <a:p>
            <a:pPr marL="365760" lvl="0" indent="-283464" algn="l" rtl="0">
              <a:lnSpc>
                <a:spcPct val="100000"/>
              </a:lnSpc>
              <a:spcBef>
                <a:spcPts val="0"/>
              </a:spcBef>
              <a:spcAft>
                <a:spcPts val="0"/>
              </a:spcAft>
              <a:buSzPct val="80000"/>
              <a:buChar char="⚫"/>
            </a:pPr>
            <a:r>
              <a:rPr lang="el-GR" dirty="0"/>
              <a:t>Βασίζεται σε όσα προβλέπονται από την πολιτεία (άρθρο 37, Ν.4692/2020) για την εκπαίδευση και τη λειτουργία των δημόσιων και ιδιωτικών Σχολείων</a:t>
            </a:r>
            <a:endParaRPr dirty="0"/>
          </a:p>
          <a:p>
            <a:pPr marL="365760" lvl="0" indent="-283464" algn="l" rtl="0">
              <a:lnSpc>
                <a:spcPct val="100000"/>
              </a:lnSpc>
              <a:spcBef>
                <a:spcPts val="600"/>
              </a:spcBef>
              <a:spcAft>
                <a:spcPts val="0"/>
              </a:spcAft>
              <a:buSzPct val="80000"/>
              <a:buChar char="⚫"/>
            </a:pPr>
            <a:r>
              <a:rPr lang="el-GR" dirty="0"/>
              <a:t>Συντάσσεται από την Διεύθυνση  του Σχολείου, με τη συμμετοχή του Συλλόγου Διδασκόντων, του Διοικητικού Συμβουλίου του Συλλόγου Γονέων και Κηδεμόνων, του προεδρείου του δεκαπενταμελούς μαθητικού συμβουλίου και του εκπροσώπου του Δήμου.</a:t>
            </a:r>
            <a:endParaRPr dirty="0"/>
          </a:p>
          <a:p>
            <a:pPr marL="365760" lvl="0" indent="-283464" algn="l" rtl="0">
              <a:lnSpc>
                <a:spcPct val="100000"/>
              </a:lnSpc>
              <a:spcBef>
                <a:spcPts val="600"/>
              </a:spcBef>
              <a:spcAft>
                <a:spcPts val="0"/>
              </a:spcAft>
              <a:buSzPct val="80000"/>
              <a:buChar char="⚫"/>
            </a:pPr>
            <a:r>
              <a:rPr lang="el-GR" dirty="0"/>
              <a:t>Κοινοποιείται στους γονείς/κηδεμόνες, στους μαθητές/</a:t>
            </a:r>
            <a:r>
              <a:rPr lang="el-GR" dirty="0" err="1"/>
              <a:t>ριες</a:t>
            </a:r>
            <a:r>
              <a:rPr lang="el-GR" dirty="0"/>
              <a:t> του </a:t>
            </a:r>
            <a:r>
              <a:rPr lang="el-GR" dirty="0" smtClean="0"/>
              <a:t>σχολείου </a:t>
            </a:r>
            <a:r>
              <a:rPr lang="el-GR" dirty="0"/>
              <a:t>και αναρτάται στον ιστότοπο του </a:t>
            </a:r>
            <a:r>
              <a:rPr lang="el-GR" dirty="0" smtClean="0"/>
              <a:t>σχολείου</a:t>
            </a:r>
            <a:r>
              <a:rPr lang="el-GR" dirty="0"/>
              <a:t>. </a:t>
            </a:r>
            <a:endParaRPr dirty="0"/>
          </a:p>
        </p:txBody>
      </p:sp>
    </p:spTree>
  </p:cSld>
  <p:clrMapOvr>
    <a:masterClrMapping/>
  </p:clrMapOvr>
  <p:transition>
    <p:pull dir="l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4"/>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562214"/>
              </a:buClr>
              <a:buSzPct val="100000"/>
              <a:buFont typeface="Gill Sans"/>
              <a:buNone/>
            </a:pPr>
            <a:r>
              <a:rPr lang="el-GR"/>
              <a:t>Προκλήσεις (challenges) ή παρενόχληση στο διαδίκτυο</a:t>
            </a:r>
            <a:endParaRPr/>
          </a:p>
        </p:txBody>
      </p:sp>
      <p:sp>
        <p:nvSpPr>
          <p:cNvPr id="253" name="Google Shape;253;p14"/>
          <p:cNvSpPr txBox="1">
            <a:spLocks noGrp="1"/>
          </p:cNvSpPr>
          <p:nvPr>
            <p:ph type="body" idx="1"/>
          </p:nvPr>
        </p:nvSpPr>
        <p:spPr>
          <a:xfrm>
            <a:off x="1115616" y="1447800"/>
            <a:ext cx="7818072" cy="5410200"/>
          </a:xfrm>
          <a:prstGeom prst="rect">
            <a:avLst/>
          </a:prstGeom>
          <a:noFill/>
          <a:ln>
            <a:noFill/>
          </a:ln>
        </p:spPr>
        <p:txBody>
          <a:bodyPr spcFirstLastPara="1" wrap="square" lIns="91425" tIns="45700" rIns="91425" bIns="45700" anchor="t" anchorCtr="0">
            <a:normAutofit fontScale="92500" lnSpcReduction="20000"/>
          </a:bodyPr>
          <a:lstStyle/>
          <a:p>
            <a:pPr marL="79375" lvl="0" indent="184150" algn="l" rtl="0">
              <a:lnSpc>
                <a:spcPct val="100000"/>
              </a:lnSpc>
              <a:spcBef>
                <a:spcPts val="0"/>
              </a:spcBef>
              <a:spcAft>
                <a:spcPts val="0"/>
              </a:spcAft>
              <a:buSzPct val="80000"/>
              <a:buNone/>
            </a:pPr>
            <a:r>
              <a:rPr lang="el-GR"/>
              <a:t>Είναι σημαντικό να δώσετε στο παιδί σας τις στρατηγικές για την αντιμετώπιση τέτοιου διαδικτυακού περιεχομένου και προκλήσεων </a:t>
            </a:r>
            <a:endParaRPr/>
          </a:p>
          <a:p>
            <a:pPr marL="365760" lvl="0" indent="-283464" algn="l" rtl="0">
              <a:lnSpc>
                <a:spcPct val="100000"/>
              </a:lnSpc>
              <a:spcBef>
                <a:spcPts val="600"/>
              </a:spcBef>
              <a:spcAft>
                <a:spcPts val="0"/>
              </a:spcAft>
              <a:buSzPct val="80000"/>
              <a:buChar char="⚫"/>
            </a:pPr>
            <a:r>
              <a:rPr lang="el-GR"/>
              <a:t>Να κρατήσει αποδεικτικά στοιχεία (στιγμιότυπα οθόνης-screen shots), </a:t>
            </a:r>
            <a:endParaRPr/>
          </a:p>
          <a:p>
            <a:pPr marL="365760" lvl="0" indent="-283464" algn="l" rtl="0">
              <a:lnSpc>
                <a:spcPct val="100000"/>
              </a:lnSpc>
              <a:spcBef>
                <a:spcPts val="600"/>
              </a:spcBef>
              <a:spcAft>
                <a:spcPts val="0"/>
              </a:spcAft>
              <a:buSzPct val="80000"/>
              <a:buChar char="⚫"/>
            </a:pPr>
            <a:r>
              <a:rPr lang="el-GR"/>
              <a:t>Να αναφέρει, μέσω εργαλείων αναφοράς καταγγελίας, το περιστατικό και τα αποδεικτικά στοιχεία, </a:t>
            </a:r>
            <a:endParaRPr/>
          </a:p>
          <a:p>
            <a:pPr marL="365760" lvl="0" indent="-283464" algn="l" rtl="0">
              <a:lnSpc>
                <a:spcPct val="100000"/>
              </a:lnSpc>
              <a:spcBef>
                <a:spcPts val="600"/>
              </a:spcBef>
              <a:spcAft>
                <a:spcPts val="0"/>
              </a:spcAft>
              <a:buSzPct val="80000"/>
              <a:buChar char="⚫"/>
            </a:pPr>
            <a:r>
              <a:rPr lang="el-GR"/>
              <a:t>Να μπλοκάρει το άτομο (π.χ., προφίλ) ή τον αριθμό που το παρενοχλεί,</a:t>
            </a:r>
            <a:endParaRPr/>
          </a:p>
          <a:p>
            <a:pPr marL="365760" lvl="0" indent="-283464" algn="l" rtl="0">
              <a:lnSpc>
                <a:spcPct val="100000"/>
              </a:lnSpc>
              <a:spcBef>
                <a:spcPts val="600"/>
              </a:spcBef>
              <a:spcAft>
                <a:spcPts val="0"/>
              </a:spcAft>
              <a:buSzPct val="80000"/>
              <a:buChar char="⚫"/>
            </a:pPr>
            <a:r>
              <a:rPr lang="el-GR"/>
              <a:t>Να αναφέρει, άμεσα, το γεγονός σε εσάς ή σε ενήλικα που εμπιστεύεται, </a:t>
            </a:r>
            <a:endParaRPr/>
          </a:p>
          <a:p>
            <a:pPr marL="365760" lvl="0" indent="-283464" algn="l" rtl="0">
              <a:lnSpc>
                <a:spcPct val="100000"/>
              </a:lnSpc>
              <a:spcBef>
                <a:spcPts val="600"/>
              </a:spcBef>
              <a:spcAft>
                <a:spcPts val="0"/>
              </a:spcAft>
              <a:buSzPct val="80000"/>
              <a:buChar char="⚫"/>
            </a:pPr>
            <a:r>
              <a:rPr lang="el-GR"/>
              <a:t>Να απευθυνθεί σε εξειδικευμένους φορείς .</a:t>
            </a:r>
            <a:endParaRPr/>
          </a:p>
        </p:txBody>
      </p:sp>
    </p:spTree>
  </p:cSld>
  <p:clrMapOvr>
    <a:masterClrMapping/>
  </p:clrMapOvr>
  <p:transition>
    <p:pull dir="l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5"/>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62214"/>
              </a:buClr>
              <a:buSzPts val="4300"/>
              <a:buFont typeface="Gill Sans"/>
              <a:buNone/>
            </a:pPr>
            <a:endParaRPr/>
          </a:p>
        </p:txBody>
      </p:sp>
      <p:sp>
        <p:nvSpPr>
          <p:cNvPr id="259" name="Google Shape;259;p15"/>
          <p:cNvSpPr txBox="1">
            <a:spLocks noGrp="1"/>
          </p:cNvSpPr>
          <p:nvPr>
            <p:ph type="body" idx="1"/>
          </p:nvPr>
        </p:nvSpPr>
        <p:spPr>
          <a:xfrm>
            <a:off x="1331640" y="1628800"/>
            <a:ext cx="7498080" cy="4800600"/>
          </a:xfrm>
          <a:prstGeom prst="rect">
            <a:avLst/>
          </a:prstGeom>
          <a:noFill/>
          <a:ln>
            <a:noFill/>
          </a:ln>
        </p:spPr>
        <p:txBody>
          <a:bodyPr spcFirstLastPara="1" wrap="square" lIns="91425" tIns="45700" rIns="91425" bIns="45700" anchor="t" anchorCtr="0">
            <a:normAutofit lnSpcReduction="10000"/>
          </a:bodyPr>
          <a:lstStyle/>
          <a:p>
            <a:pPr marL="365760" lvl="0" indent="-283464" algn="l" rtl="0">
              <a:lnSpc>
                <a:spcPct val="100000"/>
              </a:lnSpc>
              <a:spcBef>
                <a:spcPts val="0"/>
              </a:spcBef>
              <a:spcAft>
                <a:spcPts val="0"/>
              </a:spcAft>
              <a:buSzPts val="2560"/>
              <a:buChar char="⚫"/>
            </a:pPr>
            <a:r>
              <a:rPr lang="el-GR"/>
              <a:t>Ενημερωτικά σεμινάρια για γονείς </a:t>
            </a:r>
            <a:endParaRPr/>
          </a:p>
          <a:p>
            <a:pPr marL="365760" lvl="0" indent="-283464" algn="l" rtl="0">
              <a:lnSpc>
                <a:spcPct val="100000"/>
              </a:lnSpc>
              <a:spcBef>
                <a:spcPts val="600"/>
              </a:spcBef>
              <a:spcAft>
                <a:spcPts val="0"/>
              </a:spcAft>
              <a:buSzPts val="2560"/>
              <a:buChar char="⚫"/>
            </a:pPr>
            <a:r>
              <a:rPr lang="el-GR"/>
              <a:t>Οδηγοί χρήσης και ρυθμίσεων δημοφιλών εφαρμογών </a:t>
            </a:r>
            <a:endParaRPr u="sng">
              <a:solidFill>
                <a:schemeClr val="hlink"/>
              </a:solidFill>
              <a:hlinkClick r:id="rId3"/>
            </a:endParaRPr>
          </a:p>
          <a:p>
            <a:pPr marL="365760" lvl="0" indent="-283464" algn="l" rtl="0">
              <a:lnSpc>
                <a:spcPct val="100000"/>
              </a:lnSpc>
              <a:spcBef>
                <a:spcPts val="600"/>
              </a:spcBef>
              <a:spcAft>
                <a:spcPts val="0"/>
              </a:spcAft>
              <a:buSzPts val="2560"/>
              <a:buChar char="⚫"/>
            </a:pPr>
            <a:r>
              <a:rPr lang="el-GR"/>
              <a:t>Οδηγοί χρήσης και ρυθμίσεων στα κοινωνικά δίκτυα (Instagram, facebook, snapchat κ.α.)</a:t>
            </a:r>
            <a:endParaRPr u="sng">
              <a:solidFill>
                <a:schemeClr val="hlink"/>
              </a:solidFill>
              <a:hlinkClick r:id="rId3"/>
            </a:endParaRPr>
          </a:p>
          <a:p>
            <a:pPr marL="365760" lvl="0" indent="-283464" algn="l" rtl="0">
              <a:lnSpc>
                <a:spcPct val="100000"/>
              </a:lnSpc>
              <a:spcBef>
                <a:spcPts val="600"/>
              </a:spcBef>
              <a:spcAft>
                <a:spcPts val="0"/>
              </a:spcAft>
              <a:buSzPts val="2560"/>
              <a:buChar char="⚫"/>
            </a:pPr>
            <a:r>
              <a:rPr lang="el-GR"/>
              <a:t>Σελίδες Καταγγελιών στα Κοινωνικά Δίκτυα</a:t>
            </a:r>
            <a:endParaRPr/>
          </a:p>
          <a:p>
            <a:pPr marL="365760" lvl="0" indent="-283464" algn="l" rtl="0">
              <a:lnSpc>
                <a:spcPct val="100000"/>
              </a:lnSpc>
              <a:spcBef>
                <a:spcPts val="600"/>
              </a:spcBef>
              <a:spcAft>
                <a:spcPts val="0"/>
              </a:spcAft>
              <a:buSzPts val="2560"/>
              <a:buNone/>
            </a:pPr>
            <a:r>
              <a:rPr lang="el-GR"/>
              <a:t/>
            </a:r>
            <a:br>
              <a:rPr lang="el-GR"/>
            </a:br>
            <a:endParaRPr/>
          </a:p>
        </p:txBody>
      </p:sp>
      <p:pic>
        <p:nvPicPr>
          <p:cNvPr id="260" name="Google Shape;260;p15" descr="logo safer internet.png"/>
          <p:cNvPicPr preferRelativeResize="0"/>
          <p:nvPr/>
        </p:nvPicPr>
        <p:blipFill rotWithShape="1">
          <a:blip r:embed="rId4">
            <a:alphaModFix/>
          </a:blip>
          <a:srcRect/>
          <a:stretch/>
        </p:blipFill>
        <p:spPr>
          <a:xfrm>
            <a:off x="1331640" y="260648"/>
            <a:ext cx="6336704" cy="1247775"/>
          </a:xfrm>
          <a:prstGeom prst="rect">
            <a:avLst/>
          </a:prstGeom>
          <a:noFill/>
          <a:ln>
            <a:noFill/>
          </a:ln>
        </p:spPr>
      </p:pic>
    </p:spTree>
  </p:cSld>
  <p:clrMapOvr>
    <a:masterClrMapping/>
  </p:clrMapOvr>
  <p:transition>
    <p:pull dir="l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6"/>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562214"/>
              </a:buClr>
              <a:buSzPts val="4300"/>
              <a:buFont typeface="Gill Sans"/>
              <a:buNone/>
            </a:pPr>
            <a:r>
              <a:rPr lang="el-GR"/>
              <a:t>Σε τέτοια περίπτωση …</a:t>
            </a:r>
            <a:endParaRPr/>
          </a:p>
        </p:txBody>
      </p:sp>
      <p:sp>
        <p:nvSpPr>
          <p:cNvPr id="266" name="Google Shape;266;p16"/>
          <p:cNvSpPr txBox="1">
            <a:spLocks noGrp="1"/>
          </p:cNvSpPr>
          <p:nvPr>
            <p:ph type="body" idx="1"/>
          </p:nvPr>
        </p:nvSpPr>
        <p:spPr>
          <a:xfrm>
            <a:off x="1187624" y="1447800"/>
            <a:ext cx="7746064" cy="4800600"/>
          </a:xfrm>
          <a:prstGeom prst="rect">
            <a:avLst/>
          </a:prstGeom>
          <a:noFill/>
          <a:ln>
            <a:noFill/>
          </a:ln>
        </p:spPr>
        <p:txBody>
          <a:bodyPr spcFirstLastPara="1" wrap="square" lIns="91425" tIns="45700" rIns="91425" bIns="45700" anchor="t" anchorCtr="0">
            <a:normAutofit fontScale="92500" lnSpcReduction="10000"/>
          </a:bodyPr>
          <a:lstStyle/>
          <a:p>
            <a:pPr marL="365760" lvl="0" indent="-283464" algn="l" rtl="0">
              <a:lnSpc>
                <a:spcPct val="150000"/>
              </a:lnSpc>
              <a:spcBef>
                <a:spcPts val="0"/>
              </a:spcBef>
              <a:spcAft>
                <a:spcPts val="0"/>
              </a:spcAft>
              <a:buSzPts val="2560"/>
              <a:buChar char="⚫"/>
            </a:pPr>
            <a:r>
              <a:rPr lang="el-GR"/>
              <a:t>Μείνετε ήρεμοι και κάντε την έρευνά σας.</a:t>
            </a:r>
            <a:endParaRPr/>
          </a:p>
          <a:p>
            <a:pPr marL="365760" lvl="0" indent="-283464" algn="l" rtl="0">
              <a:lnSpc>
                <a:spcPct val="150000"/>
              </a:lnSpc>
              <a:spcBef>
                <a:spcPts val="600"/>
              </a:spcBef>
              <a:spcAft>
                <a:spcPts val="0"/>
              </a:spcAft>
              <a:buSzPts val="2560"/>
              <a:buChar char="⚫"/>
            </a:pPr>
            <a:r>
              <a:rPr lang="el-GR"/>
              <a:t>Μιλήστε με το παιδί σας.</a:t>
            </a:r>
            <a:endParaRPr/>
          </a:p>
          <a:p>
            <a:pPr marL="365760" lvl="0" indent="-283464" algn="l" rtl="0">
              <a:lnSpc>
                <a:spcPct val="150000"/>
              </a:lnSpc>
              <a:spcBef>
                <a:spcPts val="600"/>
              </a:spcBef>
              <a:spcAft>
                <a:spcPts val="0"/>
              </a:spcAft>
              <a:buSzPts val="2560"/>
              <a:buChar char="⚫"/>
            </a:pPr>
            <a:r>
              <a:rPr lang="el-GR"/>
              <a:t>Επικεντρωθείτε σε βασικές συμβουλές και στρατηγικές, ώστε να είναι σε θέση να αντιμετωπίζει οποιονδήποτε διαδικτυακό κίνδυνο και πρόκληση.</a:t>
            </a:r>
            <a:endParaRPr/>
          </a:p>
          <a:p>
            <a:pPr marL="365760" lvl="0" indent="-283464" algn="l" rtl="0">
              <a:lnSpc>
                <a:spcPct val="150000"/>
              </a:lnSpc>
              <a:spcBef>
                <a:spcPts val="600"/>
              </a:spcBef>
              <a:spcAft>
                <a:spcPts val="0"/>
              </a:spcAft>
              <a:buSzPts val="2560"/>
              <a:buChar char="⚫"/>
            </a:pPr>
            <a:r>
              <a:rPr lang="el-GR"/>
              <a:t>Μείνετε κοντά τους και στηρίξετε τα.</a:t>
            </a:r>
            <a:endParaRPr/>
          </a:p>
        </p:txBody>
      </p:sp>
    </p:spTree>
  </p:cSld>
  <p:clrMapOvr>
    <a:masterClrMapping/>
  </p:clrMapOvr>
  <p:transition>
    <p:pull dir="l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184dd41e6cb_0_34"/>
          <p:cNvSpPr txBox="1">
            <a:spLocks noGrp="1"/>
          </p:cNvSpPr>
          <p:nvPr>
            <p:ph type="title"/>
          </p:nvPr>
        </p:nvSpPr>
        <p:spPr>
          <a:xfrm>
            <a:off x="1122219" y="343911"/>
            <a:ext cx="8021781" cy="1143000"/>
          </a:xfrm>
          <a:prstGeom prst="rect">
            <a:avLst/>
          </a:prstGeom>
          <a:solidFill>
            <a:srgbClr val="FEF9F3">
              <a:alpha val="32940"/>
            </a:srgbClr>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600"/>
              </a:spcBef>
              <a:spcAft>
                <a:spcPts val="0"/>
              </a:spcAft>
              <a:buClr>
                <a:schemeClr val="dk1"/>
              </a:buClr>
              <a:buSzPts val="1100"/>
              <a:buFont typeface="Arial"/>
              <a:buNone/>
            </a:pPr>
            <a:r>
              <a:rPr lang="el-GR" sz="3900" b="1" dirty="0"/>
              <a:t>Η σημασία της </a:t>
            </a:r>
            <a:r>
              <a:rPr lang="el-GR" sz="3900" b="1" dirty="0" smtClean="0"/>
              <a:t>σύμπραξης</a:t>
            </a:r>
            <a:r>
              <a:rPr lang="en-US" sz="3900" b="1" dirty="0" smtClean="0"/>
              <a:t> </a:t>
            </a:r>
            <a:r>
              <a:rPr lang="el-GR" sz="3900" b="1" dirty="0" smtClean="0"/>
              <a:t>όλων</a:t>
            </a:r>
            <a:endParaRPr lang="el-GR" sz="3900" b="1" dirty="0"/>
          </a:p>
        </p:txBody>
      </p:sp>
      <p:sp>
        <p:nvSpPr>
          <p:cNvPr id="119" name="Google Shape;119;g184dd41e6cb_0_34"/>
          <p:cNvSpPr txBox="1">
            <a:spLocks noGrp="1"/>
          </p:cNvSpPr>
          <p:nvPr>
            <p:ph type="body" idx="1"/>
          </p:nvPr>
        </p:nvSpPr>
        <p:spPr>
          <a:xfrm>
            <a:off x="1052945" y="1246909"/>
            <a:ext cx="7880863" cy="5430982"/>
          </a:xfrm>
          <a:prstGeom prst="rect">
            <a:avLst/>
          </a:prstGeom>
        </p:spPr>
        <p:txBody>
          <a:bodyPr spcFirstLastPara="1" wrap="square" lIns="91425" tIns="45700" rIns="91425" bIns="45700" anchor="t" anchorCtr="0">
            <a:normAutofit fontScale="70000" lnSpcReduction="20000"/>
          </a:bodyPr>
          <a:lstStyle/>
          <a:p>
            <a:pPr marL="0" lvl="0" indent="0" rtl="0">
              <a:lnSpc>
                <a:spcPct val="150000"/>
              </a:lnSpc>
              <a:spcBef>
                <a:spcPts val="600"/>
              </a:spcBef>
              <a:spcAft>
                <a:spcPts val="0"/>
              </a:spcAft>
              <a:buNone/>
            </a:pPr>
            <a:r>
              <a:rPr lang="el-GR" sz="3500" dirty="0" smtClean="0"/>
              <a:t>Ένα </a:t>
            </a:r>
            <a:r>
              <a:rPr lang="el-GR" sz="3500" dirty="0"/>
              <a:t>ανοιχτό, συνεργατικό, συμπεριληπτικό και δημοκρατικό </a:t>
            </a:r>
            <a:r>
              <a:rPr lang="el-GR" sz="3500" dirty="0" smtClean="0"/>
              <a:t>σχολείο </a:t>
            </a:r>
            <a:r>
              <a:rPr lang="el-GR" sz="3500" dirty="0"/>
              <a:t>για να επιτύχει στην αποστολή του, έχει ανάγκη από τη σύμπραξη </a:t>
            </a:r>
            <a:r>
              <a:rPr lang="el-GR" sz="3500" dirty="0" smtClean="0"/>
              <a:t>όλων:</a:t>
            </a:r>
          </a:p>
          <a:p>
            <a:pPr marL="0" lvl="0" indent="0" rtl="0">
              <a:lnSpc>
                <a:spcPct val="150000"/>
              </a:lnSpc>
              <a:spcBef>
                <a:spcPts val="600"/>
              </a:spcBef>
              <a:spcAft>
                <a:spcPts val="0"/>
              </a:spcAft>
              <a:buFont typeface="Wingdings" pitchFamily="2" charset="2"/>
              <a:buChar char="v"/>
            </a:pPr>
            <a:r>
              <a:rPr lang="el-GR" sz="3500" dirty="0" smtClean="0"/>
              <a:t> Μαθητών /</a:t>
            </a:r>
            <a:r>
              <a:rPr lang="el-GR" sz="3500" dirty="0" err="1" smtClean="0"/>
              <a:t>ριών</a:t>
            </a:r>
            <a:endParaRPr lang="el-GR" sz="3500" dirty="0"/>
          </a:p>
          <a:p>
            <a:pPr marL="0" lvl="0" indent="0" rtl="0">
              <a:lnSpc>
                <a:spcPct val="150000"/>
              </a:lnSpc>
              <a:spcBef>
                <a:spcPts val="600"/>
              </a:spcBef>
              <a:spcAft>
                <a:spcPts val="0"/>
              </a:spcAft>
              <a:buFont typeface="Wingdings" pitchFamily="2" charset="2"/>
              <a:buChar char="v"/>
            </a:pPr>
            <a:r>
              <a:rPr lang="el-GR" sz="3500" dirty="0" smtClean="0"/>
              <a:t> Εκπαιδευτικών</a:t>
            </a:r>
          </a:p>
          <a:p>
            <a:pPr marL="0" lvl="0" indent="0" rtl="0">
              <a:lnSpc>
                <a:spcPct val="150000"/>
              </a:lnSpc>
              <a:spcBef>
                <a:spcPts val="600"/>
              </a:spcBef>
              <a:spcAft>
                <a:spcPts val="0"/>
              </a:spcAft>
              <a:buFont typeface="Wingdings" pitchFamily="2" charset="2"/>
              <a:buChar char="v"/>
            </a:pPr>
            <a:r>
              <a:rPr lang="el-GR" sz="3500" dirty="0" smtClean="0"/>
              <a:t> Διευθυντή /</a:t>
            </a:r>
            <a:r>
              <a:rPr lang="el-GR" sz="3500" dirty="0" err="1" smtClean="0"/>
              <a:t>ριας</a:t>
            </a:r>
            <a:endParaRPr lang="el-GR" sz="3500" dirty="0" smtClean="0"/>
          </a:p>
          <a:p>
            <a:pPr marL="0" lvl="0" indent="0" rtl="0">
              <a:lnSpc>
                <a:spcPct val="150000"/>
              </a:lnSpc>
              <a:spcBef>
                <a:spcPts val="600"/>
              </a:spcBef>
              <a:spcAft>
                <a:spcPts val="0"/>
              </a:spcAft>
              <a:buFont typeface="Wingdings" pitchFamily="2" charset="2"/>
              <a:buChar char="v"/>
            </a:pPr>
            <a:r>
              <a:rPr lang="el-GR" sz="3500" dirty="0" smtClean="0"/>
              <a:t> Συλλόγου </a:t>
            </a:r>
            <a:r>
              <a:rPr lang="el-GR" sz="3500" dirty="0"/>
              <a:t>Γονέων και </a:t>
            </a:r>
            <a:r>
              <a:rPr lang="el-GR" sz="3500" dirty="0" smtClean="0"/>
              <a:t>Κηδεμόνων</a:t>
            </a:r>
          </a:p>
          <a:p>
            <a:pPr marL="0" lvl="0" indent="0" rtl="0">
              <a:lnSpc>
                <a:spcPct val="150000"/>
              </a:lnSpc>
              <a:spcBef>
                <a:spcPts val="600"/>
              </a:spcBef>
              <a:spcAft>
                <a:spcPts val="0"/>
              </a:spcAft>
              <a:buFont typeface="Wingdings" pitchFamily="2" charset="2"/>
              <a:buChar char="v"/>
            </a:pPr>
            <a:r>
              <a:rPr lang="el-GR" sz="3500" dirty="0" smtClean="0"/>
              <a:t> Σχολικής Επιτροπής</a:t>
            </a:r>
          </a:p>
          <a:p>
            <a:pPr marL="0" lvl="0" indent="0" rtl="0">
              <a:lnSpc>
                <a:spcPct val="150000"/>
              </a:lnSpc>
              <a:spcBef>
                <a:spcPts val="600"/>
              </a:spcBef>
              <a:spcAft>
                <a:spcPts val="0"/>
              </a:spcAft>
              <a:buFont typeface="Wingdings" pitchFamily="2" charset="2"/>
              <a:buChar char="v"/>
            </a:pPr>
            <a:r>
              <a:rPr lang="el-GR" sz="3500" dirty="0" smtClean="0"/>
              <a:t> Τοπικής Αυτοδιοίκησης</a:t>
            </a:r>
            <a:endParaRPr sz="3500" dirty="0"/>
          </a:p>
        </p:txBody>
      </p:sp>
    </p:spTree>
  </p:cSld>
  <p:clrMapOvr>
    <a:masterClrMapping/>
  </p:clrMapOvr>
  <p:transition>
    <p:pull dir="l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6" name="Google Shape;126;g184dd41e6cb_0_26"/>
          <p:cNvSpPr txBox="1">
            <a:spLocks noGrp="1"/>
          </p:cNvSpPr>
          <p:nvPr>
            <p:ph type="body" idx="4294967295"/>
          </p:nvPr>
        </p:nvSpPr>
        <p:spPr>
          <a:xfrm>
            <a:off x="4502727" y="0"/>
            <a:ext cx="4641273" cy="6858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l-GR" sz="2400" dirty="0"/>
              <a:t>Τα </a:t>
            </a:r>
            <a:r>
              <a:rPr lang="el-GR" sz="2400" b="1" u="sng" dirty="0"/>
              <a:t>οφέλη</a:t>
            </a:r>
            <a:r>
              <a:rPr lang="el-GR" sz="2400" dirty="0"/>
              <a:t> των  παιδιών από τη  συνεργασία </a:t>
            </a:r>
            <a:r>
              <a:rPr lang="el-GR" sz="2400" dirty="0" smtClean="0"/>
              <a:t>Σχολείου-οικογένειας:</a:t>
            </a:r>
          </a:p>
          <a:p>
            <a:pPr marL="0" indent="0">
              <a:spcBef>
                <a:spcPts val="0"/>
              </a:spcBef>
              <a:buNone/>
            </a:pPr>
            <a:r>
              <a:rPr lang="el-GR" sz="2400" dirty="0"/>
              <a:t/>
            </a:r>
            <a:br>
              <a:rPr lang="el-GR" sz="2400" dirty="0"/>
            </a:br>
            <a:r>
              <a:rPr lang="el-GR" sz="2400" dirty="0"/>
              <a:t>● Ανάπτυξη θετικής στάσης και αντίληψης ως προς το </a:t>
            </a:r>
            <a:r>
              <a:rPr lang="el-GR" sz="2400" dirty="0" smtClean="0"/>
              <a:t>σχολείο.</a:t>
            </a:r>
            <a:r>
              <a:rPr lang="el-GR" sz="2400" dirty="0"/>
              <a:t/>
            </a:r>
            <a:br>
              <a:rPr lang="el-GR" sz="2400" dirty="0"/>
            </a:br>
            <a:r>
              <a:rPr lang="el-GR" sz="2400" dirty="0"/>
              <a:t>● Επίδειξη θετικότερων </a:t>
            </a:r>
            <a:r>
              <a:rPr lang="el-GR" sz="2400" dirty="0" smtClean="0"/>
              <a:t>συμπεριφορών.</a:t>
            </a:r>
            <a:r>
              <a:rPr lang="el-GR" sz="2400" dirty="0"/>
              <a:t/>
            </a:r>
            <a:br>
              <a:rPr lang="el-GR" sz="2400" dirty="0"/>
            </a:br>
            <a:r>
              <a:rPr lang="el-GR" sz="2400" dirty="0"/>
              <a:t>● Βελτίωση της σχολικής επίδοσης και των γνωστικών δεξιοτήτων του </a:t>
            </a:r>
            <a:r>
              <a:rPr lang="el-GR" sz="2400" dirty="0" smtClean="0"/>
              <a:t>παιδιού.</a:t>
            </a:r>
            <a:r>
              <a:rPr lang="el-GR" sz="2400" dirty="0"/>
              <a:t/>
            </a:r>
            <a:br>
              <a:rPr lang="el-GR" sz="2400" dirty="0"/>
            </a:br>
            <a:r>
              <a:rPr lang="el-GR" sz="2400" dirty="0"/>
              <a:t>● Ανάπτυξη της θετικής </a:t>
            </a:r>
            <a:r>
              <a:rPr lang="el-GR" sz="2400" dirty="0" err="1" smtClean="0"/>
              <a:t>αυτοεικόνας</a:t>
            </a:r>
            <a:r>
              <a:rPr lang="el-GR" sz="2400" dirty="0" smtClean="0"/>
              <a:t>.</a:t>
            </a:r>
            <a:r>
              <a:rPr lang="el-GR" sz="2400" dirty="0"/>
              <a:t/>
            </a:r>
            <a:br>
              <a:rPr lang="el-GR" sz="2400" dirty="0"/>
            </a:br>
            <a:r>
              <a:rPr lang="el-GR" sz="2400" dirty="0"/>
              <a:t>● Αίσθηση ασφάλειας και εμπιστοσύνης, στοιχεία τα οποία ευνοούν τον πειραματισμό και τη μάθηση</a:t>
            </a:r>
            <a:r>
              <a:rPr lang="el-GR" sz="2400" dirty="0" smtClean="0"/>
              <a:t>.</a:t>
            </a:r>
          </a:p>
          <a:p>
            <a:pPr marL="0" lvl="0" indent="0" algn="l" rtl="0">
              <a:spcBef>
                <a:spcPts val="0"/>
              </a:spcBef>
              <a:spcAft>
                <a:spcPts val="0"/>
              </a:spcAft>
              <a:buNone/>
            </a:pPr>
            <a:endParaRPr sz="2600" dirty="0"/>
          </a:p>
          <a:p>
            <a:pPr marL="0" lvl="0" indent="0" algn="l" rtl="0">
              <a:spcBef>
                <a:spcPts val="600"/>
              </a:spcBef>
              <a:spcAft>
                <a:spcPts val="0"/>
              </a:spcAft>
              <a:buNone/>
            </a:pPr>
            <a:endParaRPr dirty="0"/>
          </a:p>
        </p:txBody>
      </p:sp>
      <p:pic>
        <p:nvPicPr>
          <p:cNvPr id="127" name="Google Shape;127;g184dd41e6cb_0_26" descr="Σχολείο+και+Οικογένεια.jpg"/>
          <p:cNvPicPr preferRelativeResize="0"/>
          <p:nvPr/>
        </p:nvPicPr>
        <p:blipFill rotWithShape="1">
          <a:blip r:embed="rId3">
            <a:alphaModFix/>
          </a:blip>
          <a:srcRect/>
          <a:stretch/>
        </p:blipFill>
        <p:spPr>
          <a:xfrm>
            <a:off x="166255" y="235528"/>
            <a:ext cx="4252686" cy="6456218"/>
          </a:xfrm>
          <a:prstGeom prst="rect">
            <a:avLst/>
          </a:prstGeom>
          <a:noFill/>
          <a:ln w="88900" cap="sq" cmpd="thickThin">
            <a:solidFill>
              <a:srgbClr val="000000"/>
            </a:solidFill>
            <a:prstDash val="solid"/>
            <a:miter lim="800000"/>
            <a:headEnd type="none" w="sm" len="sm"/>
            <a:tailEnd type="none" w="sm" len="sm"/>
          </a:ln>
        </p:spPr>
      </p:pic>
    </p:spTree>
  </p:cSld>
  <p:clrMapOvr>
    <a:masterClrMapping/>
  </p:clrMapOvr>
  <p:transition>
    <p:pull dir="l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184dd41e6cb_0_20"/>
          <p:cNvSpPr txBox="1">
            <a:spLocks noGrp="1"/>
          </p:cNvSpPr>
          <p:nvPr>
            <p:ph type="title"/>
          </p:nvPr>
        </p:nvSpPr>
        <p:spPr>
          <a:xfrm>
            <a:off x="1435608" y="274638"/>
            <a:ext cx="7498200" cy="1143000"/>
          </a:xfrm>
          <a:prstGeom prst="rect">
            <a:avLst/>
          </a:prstGeom>
          <a:noFill/>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l-GR" sz="3800" dirty="0">
                <a:solidFill>
                  <a:schemeClr val="dk1"/>
                </a:solidFill>
              </a:rPr>
              <a:t>Συνεργασία  σχολείου με τους γονείς/κηδεμόνες</a:t>
            </a:r>
            <a:endParaRPr sz="3500" dirty="0"/>
          </a:p>
        </p:txBody>
      </p:sp>
      <p:sp>
        <p:nvSpPr>
          <p:cNvPr id="134" name="Google Shape;134;g184dd41e6cb_0_20"/>
          <p:cNvSpPr txBox="1">
            <a:spLocks noGrp="1"/>
          </p:cNvSpPr>
          <p:nvPr>
            <p:ph type="body" idx="1"/>
          </p:nvPr>
        </p:nvSpPr>
        <p:spPr>
          <a:xfrm>
            <a:off x="1260764" y="1496291"/>
            <a:ext cx="7426036" cy="5056634"/>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100"/>
              <a:buFont typeface="Arial"/>
              <a:buNone/>
            </a:pPr>
            <a:endParaRPr sz="2000" dirty="0">
              <a:latin typeface="Arial"/>
              <a:ea typeface="Arial"/>
              <a:cs typeface="Arial"/>
              <a:sym typeface="Arial"/>
            </a:endParaRPr>
          </a:p>
          <a:p>
            <a:pPr indent="-439694" algn="just">
              <a:spcBef>
                <a:spcPts val="0"/>
              </a:spcBef>
              <a:buSzPts val="3324"/>
            </a:pPr>
            <a:r>
              <a:rPr lang="el-GR" sz="2800" dirty="0"/>
              <a:t>Συμμετοχή στις ενημερωτικές συναντήσεις που οργανώνονται από το Σχολείο. </a:t>
            </a:r>
            <a:endParaRPr lang="el-GR" sz="2800" dirty="0" smtClean="0"/>
          </a:p>
          <a:p>
            <a:pPr indent="-439694" algn="just">
              <a:spcBef>
                <a:spcPts val="0"/>
              </a:spcBef>
              <a:buSzPts val="3324"/>
            </a:pPr>
            <a:endParaRPr lang="el-GR" sz="2800" dirty="0" smtClean="0"/>
          </a:p>
          <a:p>
            <a:pPr indent="-439694" algn="just">
              <a:spcBef>
                <a:spcPts val="0"/>
              </a:spcBef>
              <a:buSzPts val="3324"/>
            </a:pPr>
            <a:r>
              <a:rPr lang="el-GR" sz="2800" dirty="0" smtClean="0"/>
              <a:t>Στενή </a:t>
            </a:r>
            <a:r>
              <a:rPr lang="el-GR" sz="2800" dirty="0"/>
              <a:t>συνεργασία και επικοινωνία των γονέων/κηδεμόνων με τους εκπαιδευτικούς και τον/την  Διευθυντή/ρια του Σχολείου στην επίλυση ζητημάτων που τυχόν προκύψουν</a:t>
            </a:r>
            <a:r>
              <a:rPr lang="el-GR" sz="2800" dirty="0" smtClean="0"/>
              <a:t>.</a:t>
            </a:r>
          </a:p>
          <a:p>
            <a:pPr marL="0" lvl="0" indent="0" algn="just" rtl="0">
              <a:spcBef>
                <a:spcPts val="600"/>
              </a:spcBef>
              <a:spcAft>
                <a:spcPts val="0"/>
              </a:spcAft>
              <a:buNone/>
            </a:pPr>
            <a:endParaRPr sz="4524" dirty="0"/>
          </a:p>
        </p:txBody>
      </p:sp>
    </p:spTree>
  </p:cSld>
  <p:clrMapOvr>
    <a:masterClrMapping/>
  </p:clrMapOvr>
  <p:transition>
    <p:pull dir="l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184dd41e6cb_0_7"/>
          <p:cNvSpPr txBox="1"/>
          <p:nvPr/>
        </p:nvSpPr>
        <p:spPr>
          <a:xfrm>
            <a:off x="1039216" y="401783"/>
            <a:ext cx="7924675" cy="551410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GR" sz="2400" dirty="0">
                <a:solidFill>
                  <a:schemeClr val="dk1"/>
                </a:solidFill>
                <a:latin typeface="Gill Sans"/>
                <a:ea typeface="Gill Sans"/>
                <a:cs typeface="Gill Sans"/>
                <a:sym typeface="Gill Sans"/>
              </a:rPr>
              <a:t>Οι κηδεμόνες</a:t>
            </a:r>
            <a:r>
              <a:rPr lang="el-GR" sz="2400" dirty="0" smtClean="0">
                <a:solidFill>
                  <a:schemeClr val="dk1"/>
                </a:solidFill>
                <a:latin typeface="Gill Sans"/>
                <a:ea typeface="Gill Sans"/>
                <a:cs typeface="Gill Sans"/>
                <a:sym typeface="Gill Sans"/>
              </a:rPr>
              <a:t>:</a:t>
            </a:r>
          </a:p>
          <a:p>
            <a:pPr marL="0" lvl="0" indent="0" algn="l" rtl="0">
              <a:spcBef>
                <a:spcPts val="0"/>
              </a:spcBef>
              <a:spcAft>
                <a:spcPts val="0"/>
              </a:spcAft>
              <a:buNone/>
            </a:pPr>
            <a:endParaRPr lang="el-GR" sz="2400" dirty="0" smtClean="0">
              <a:solidFill>
                <a:schemeClr val="dk1"/>
              </a:solidFill>
              <a:latin typeface="Gill Sans"/>
              <a:ea typeface="Gill Sans"/>
              <a:cs typeface="Gill Sans"/>
              <a:sym typeface="Gill Sans"/>
            </a:endParaRPr>
          </a:p>
          <a:p>
            <a:pPr marL="277813" lvl="0" indent="-277813" algn="l" rtl="0">
              <a:spcBef>
                <a:spcPts val="0"/>
              </a:spcBef>
              <a:spcAft>
                <a:spcPts val="0"/>
              </a:spcAft>
              <a:buFont typeface="+mj-lt"/>
              <a:buAutoNum type="arabicPeriod"/>
            </a:pPr>
            <a:r>
              <a:rPr lang="el-GR" sz="2400" dirty="0" smtClean="0">
                <a:solidFill>
                  <a:schemeClr val="dk1"/>
                </a:solidFill>
                <a:latin typeface="Gill Sans"/>
                <a:ea typeface="Gill Sans"/>
                <a:cs typeface="Gill Sans"/>
                <a:sym typeface="Gill Sans"/>
              </a:rPr>
              <a:t>Εγγράφουν </a:t>
            </a:r>
            <a:r>
              <a:rPr lang="el-GR" sz="2400" dirty="0">
                <a:solidFill>
                  <a:schemeClr val="dk1"/>
                </a:solidFill>
                <a:latin typeface="Gill Sans"/>
                <a:ea typeface="Gill Sans"/>
                <a:cs typeface="Gill Sans"/>
                <a:sym typeface="Gill Sans"/>
              </a:rPr>
              <a:t>τον μαθητή στο σχολείο</a:t>
            </a:r>
            <a:r>
              <a:rPr lang="el-GR" sz="2400" dirty="0" smtClean="0">
                <a:solidFill>
                  <a:schemeClr val="dk1"/>
                </a:solidFill>
                <a:latin typeface="Gill Sans"/>
                <a:ea typeface="Gill Sans"/>
                <a:cs typeface="Gill Sans"/>
                <a:sym typeface="Gill Sans"/>
              </a:rPr>
              <a:t>.</a:t>
            </a:r>
          </a:p>
          <a:p>
            <a:pPr marL="277813" lvl="0" indent="-277813" algn="l" rtl="0">
              <a:spcBef>
                <a:spcPts val="0"/>
              </a:spcBef>
              <a:spcAft>
                <a:spcPts val="0"/>
              </a:spcAft>
              <a:buFont typeface="+mj-lt"/>
              <a:buAutoNum type="arabicPeriod"/>
            </a:pPr>
            <a:endParaRPr lang="el-GR" sz="2400" dirty="0" smtClean="0">
              <a:solidFill>
                <a:schemeClr val="dk1"/>
              </a:solidFill>
              <a:latin typeface="Gill Sans"/>
              <a:ea typeface="Gill Sans"/>
              <a:cs typeface="Gill Sans"/>
              <a:sym typeface="Gill Sans"/>
            </a:endParaRPr>
          </a:p>
          <a:p>
            <a:pPr marL="277813" lvl="0" indent="-277813" algn="just" rtl="0">
              <a:spcBef>
                <a:spcPts val="0"/>
              </a:spcBef>
              <a:spcAft>
                <a:spcPts val="0"/>
              </a:spcAft>
              <a:buFont typeface="+mj-lt"/>
              <a:buAutoNum type="arabicPeriod"/>
            </a:pPr>
            <a:r>
              <a:rPr lang="el-GR" sz="2400" dirty="0" smtClean="0">
                <a:solidFill>
                  <a:schemeClr val="dk1"/>
                </a:solidFill>
                <a:latin typeface="Gill Sans"/>
                <a:ea typeface="Gill Sans"/>
                <a:cs typeface="Gill Sans"/>
                <a:sym typeface="Gill Sans"/>
              </a:rPr>
              <a:t>Παρακολουθούν </a:t>
            </a:r>
            <a:r>
              <a:rPr lang="el-GR" sz="2400" dirty="0">
                <a:solidFill>
                  <a:schemeClr val="dk1"/>
                </a:solidFill>
                <a:latin typeface="Gill Sans"/>
                <a:ea typeface="Gill Sans"/>
                <a:cs typeface="Gill Sans"/>
                <a:sym typeface="Gill Sans"/>
              </a:rPr>
              <a:t>με ενδιαφέρον και συστηματικά τη </a:t>
            </a:r>
            <a:r>
              <a:rPr lang="el-GR" sz="2400" u="sng" dirty="0">
                <a:solidFill>
                  <a:schemeClr val="dk1"/>
                </a:solidFill>
                <a:latin typeface="Gill Sans"/>
                <a:ea typeface="Gill Sans"/>
                <a:cs typeface="Gill Sans"/>
                <a:sym typeface="Gill Sans"/>
              </a:rPr>
              <a:t>φοίτηση</a:t>
            </a:r>
            <a:r>
              <a:rPr lang="el-GR" sz="2400" dirty="0">
                <a:solidFill>
                  <a:schemeClr val="dk1"/>
                </a:solidFill>
                <a:latin typeface="Gill Sans"/>
                <a:ea typeface="Gill Sans"/>
                <a:cs typeface="Gill Sans"/>
                <a:sym typeface="Gill Sans"/>
              </a:rPr>
              <a:t>, το </a:t>
            </a:r>
            <a:r>
              <a:rPr lang="el-GR" sz="2400" u="sng" dirty="0">
                <a:solidFill>
                  <a:schemeClr val="dk1"/>
                </a:solidFill>
                <a:latin typeface="Gill Sans"/>
                <a:ea typeface="Gill Sans"/>
                <a:cs typeface="Gill Sans"/>
                <a:sym typeface="Gill Sans"/>
              </a:rPr>
              <a:t>ήθος</a:t>
            </a:r>
            <a:r>
              <a:rPr lang="el-GR" sz="2400" dirty="0">
                <a:solidFill>
                  <a:schemeClr val="dk1"/>
                </a:solidFill>
                <a:latin typeface="Gill Sans"/>
                <a:ea typeface="Gill Sans"/>
                <a:cs typeface="Gill Sans"/>
                <a:sym typeface="Gill Sans"/>
              </a:rPr>
              <a:t> και την </a:t>
            </a:r>
            <a:r>
              <a:rPr lang="el-GR" sz="2400" u="sng" dirty="0">
                <a:solidFill>
                  <a:schemeClr val="dk1"/>
                </a:solidFill>
                <a:latin typeface="Gill Sans"/>
                <a:ea typeface="Gill Sans"/>
                <a:cs typeface="Gill Sans"/>
                <a:sym typeface="Gill Sans"/>
              </a:rPr>
              <a:t>σχολική  επίδοση </a:t>
            </a:r>
            <a:r>
              <a:rPr lang="el-GR" sz="2400" dirty="0">
                <a:solidFill>
                  <a:schemeClr val="dk1"/>
                </a:solidFill>
                <a:latin typeface="Gill Sans"/>
                <a:ea typeface="Gill Sans"/>
                <a:cs typeface="Gill Sans"/>
                <a:sym typeface="Gill Sans"/>
              </a:rPr>
              <a:t>του </a:t>
            </a:r>
            <a:r>
              <a:rPr lang="el-GR" sz="2400" dirty="0" smtClean="0">
                <a:solidFill>
                  <a:schemeClr val="dk1"/>
                </a:solidFill>
                <a:latin typeface="Gill Sans"/>
                <a:ea typeface="Gill Sans"/>
                <a:cs typeface="Gill Sans"/>
                <a:sym typeface="Gill Sans"/>
              </a:rPr>
              <a:t>μαθητή.</a:t>
            </a:r>
          </a:p>
          <a:p>
            <a:pPr marL="277813" lvl="0" indent="-277813" algn="just" rtl="0">
              <a:spcBef>
                <a:spcPts val="0"/>
              </a:spcBef>
              <a:spcAft>
                <a:spcPts val="0"/>
              </a:spcAft>
              <a:buFont typeface="+mj-lt"/>
              <a:buAutoNum type="arabicPeriod"/>
            </a:pPr>
            <a:endParaRPr lang="el-GR" sz="2400" dirty="0" smtClean="0">
              <a:solidFill>
                <a:schemeClr val="dk1"/>
              </a:solidFill>
              <a:latin typeface="Gill Sans"/>
              <a:ea typeface="Gill Sans"/>
              <a:cs typeface="Gill Sans"/>
              <a:sym typeface="Gill Sans"/>
            </a:endParaRPr>
          </a:p>
          <a:p>
            <a:pPr marL="277813" lvl="0" indent="-277813" algn="just" rtl="0">
              <a:spcBef>
                <a:spcPts val="0"/>
              </a:spcBef>
              <a:spcAft>
                <a:spcPts val="0"/>
              </a:spcAft>
              <a:buFont typeface="+mj-lt"/>
              <a:buAutoNum type="arabicPeriod"/>
            </a:pPr>
            <a:r>
              <a:rPr lang="el-GR" sz="2400" dirty="0" smtClean="0">
                <a:solidFill>
                  <a:schemeClr val="dk1"/>
                </a:solidFill>
                <a:latin typeface="Gill Sans"/>
                <a:ea typeface="Gill Sans"/>
                <a:cs typeface="Gill Sans"/>
                <a:sym typeface="Gill Sans"/>
              </a:rPr>
              <a:t>Ε</a:t>
            </a:r>
            <a:r>
              <a:rPr lang="el-GR" sz="2400" dirty="0" smtClean="0">
                <a:solidFill>
                  <a:schemeClr val="dk1"/>
                </a:solidFill>
                <a:latin typeface="Gill Sans"/>
                <a:ea typeface="Gill Sans"/>
                <a:cs typeface="Gill Sans"/>
                <a:sym typeface="Gill Sans"/>
              </a:rPr>
              <a:t>νημερώνουν </a:t>
            </a:r>
            <a:r>
              <a:rPr lang="el-GR" sz="2400" dirty="0">
                <a:solidFill>
                  <a:schemeClr val="dk1"/>
                </a:solidFill>
                <a:latin typeface="Gill Sans"/>
                <a:ea typeface="Gill Sans"/>
                <a:cs typeface="Gill Sans"/>
                <a:sym typeface="Gill Sans"/>
              </a:rPr>
              <a:t>το σχολείο εγκαίρως για ειδικά προβλήματα (οικογενειακά</a:t>
            </a:r>
            <a:r>
              <a:rPr lang="el-GR" sz="2400" dirty="0" smtClean="0">
                <a:solidFill>
                  <a:schemeClr val="dk1"/>
                </a:solidFill>
                <a:latin typeface="Gill Sans"/>
                <a:ea typeface="Gill Sans"/>
                <a:cs typeface="Gill Sans"/>
                <a:sym typeface="Gill Sans"/>
              </a:rPr>
              <a:t>, υγείας</a:t>
            </a:r>
            <a:r>
              <a:rPr lang="el-GR" sz="2400" dirty="0">
                <a:solidFill>
                  <a:schemeClr val="dk1"/>
                </a:solidFill>
                <a:latin typeface="Gill Sans"/>
                <a:ea typeface="Gill Sans"/>
                <a:cs typeface="Gill Sans"/>
                <a:sym typeface="Gill Sans"/>
              </a:rPr>
              <a:t>, δυσλεξίας, μαθησιακά, συμπεριφοράς), ώστε να αποφεύγονται λάθη από άγνοια</a:t>
            </a:r>
            <a:r>
              <a:rPr lang="el-GR" sz="2400" dirty="0" smtClean="0">
                <a:solidFill>
                  <a:schemeClr val="dk1"/>
                </a:solidFill>
                <a:latin typeface="Gill Sans"/>
                <a:ea typeface="Gill Sans"/>
                <a:cs typeface="Gill Sans"/>
                <a:sym typeface="Gill Sans"/>
              </a:rPr>
              <a:t>.</a:t>
            </a:r>
          </a:p>
          <a:p>
            <a:pPr marL="277813" lvl="0" indent="-277813" algn="l" rtl="0">
              <a:spcBef>
                <a:spcPts val="0"/>
              </a:spcBef>
              <a:spcAft>
                <a:spcPts val="0"/>
              </a:spcAft>
              <a:buFont typeface="+mj-lt"/>
              <a:buAutoNum type="arabicPeriod"/>
            </a:pPr>
            <a:endParaRPr lang="el-GR" sz="2400" dirty="0" smtClean="0">
              <a:solidFill>
                <a:schemeClr val="dk1"/>
              </a:solidFill>
              <a:latin typeface="Gill Sans"/>
              <a:ea typeface="Gill Sans"/>
              <a:cs typeface="Gill Sans"/>
              <a:sym typeface="Gill Sans"/>
            </a:endParaRPr>
          </a:p>
          <a:p>
            <a:pPr marL="277813" lvl="0" indent="-277813" algn="just" rtl="0">
              <a:spcBef>
                <a:spcPts val="0"/>
              </a:spcBef>
              <a:spcAft>
                <a:spcPts val="0"/>
              </a:spcAft>
              <a:buFont typeface="+mj-lt"/>
              <a:buAutoNum type="arabicPeriod"/>
            </a:pPr>
            <a:r>
              <a:rPr lang="el-GR" sz="2400" dirty="0" smtClean="0">
                <a:solidFill>
                  <a:schemeClr val="dk1"/>
                </a:solidFill>
                <a:latin typeface="Gill Sans"/>
                <a:ea typeface="Gill Sans"/>
                <a:cs typeface="Gill Sans"/>
                <a:sym typeface="Gill Sans"/>
              </a:rPr>
              <a:t>Συμμετέχουν </a:t>
            </a:r>
            <a:r>
              <a:rPr lang="el-GR" sz="2400" dirty="0">
                <a:solidFill>
                  <a:schemeClr val="dk1"/>
                </a:solidFill>
                <a:latin typeface="Gill Sans"/>
                <a:ea typeface="Gill Sans"/>
                <a:cs typeface="Gill Sans"/>
                <a:sym typeface="Gill Sans"/>
              </a:rPr>
              <a:t>ενεργά στο Σύλλογο Γονέων και Κηδεμόνων ο οποίος αποτελεί την </a:t>
            </a:r>
            <a:r>
              <a:rPr lang="el-GR" sz="2400" dirty="0" smtClean="0">
                <a:solidFill>
                  <a:schemeClr val="dk1"/>
                </a:solidFill>
                <a:latin typeface="Gill Sans"/>
                <a:ea typeface="Gill Sans"/>
                <a:cs typeface="Gill Sans"/>
                <a:sym typeface="Gill Sans"/>
              </a:rPr>
              <a:t>συλλογική έκφραση </a:t>
            </a:r>
            <a:r>
              <a:rPr lang="el-GR" sz="2400" dirty="0">
                <a:solidFill>
                  <a:schemeClr val="dk1"/>
                </a:solidFill>
                <a:latin typeface="Gill Sans"/>
                <a:ea typeface="Gill Sans"/>
                <a:cs typeface="Gill Sans"/>
                <a:sym typeface="Gill Sans"/>
              </a:rPr>
              <a:t>της άποψης των γονέων και κηδεμόνων των μαθητών</a:t>
            </a:r>
            <a:r>
              <a:rPr lang="el-GR" sz="2400" dirty="0" smtClean="0">
                <a:solidFill>
                  <a:schemeClr val="dk1"/>
                </a:solidFill>
                <a:latin typeface="Gill Sans"/>
                <a:ea typeface="Gill Sans"/>
                <a:cs typeface="Gill Sans"/>
                <a:sym typeface="Gill Sans"/>
              </a:rPr>
              <a:t>.</a:t>
            </a:r>
            <a:endParaRPr lang="el-GR" sz="2400" dirty="0">
              <a:solidFill>
                <a:schemeClr val="dk1"/>
              </a:solidFill>
              <a:latin typeface="Gill Sans"/>
              <a:ea typeface="Gill Sans"/>
              <a:cs typeface="Gill Sans"/>
              <a:sym typeface="Gill Sans"/>
            </a:endParaRPr>
          </a:p>
        </p:txBody>
      </p:sp>
    </p:spTree>
  </p:cSld>
  <p:clrMapOvr>
    <a:masterClrMapping/>
  </p:clrMapOvr>
  <p:transition>
    <p:pull dir="l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9"/>
          <p:cNvSpPr txBox="1">
            <a:spLocks noGrp="1"/>
          </p:cNvSpPr>
          <p:nvPr>
            <p:ph type="title"/>
          </p:nvPr>
        </p:nvSpPr>
        <p:spPr>
          <a:xfrm>
            <a:off x="1043608" y="274638"/>
            <a:ext cx="7704856"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62214"/>
              </a:buClr>
              <a:buSzPts val="3600"/>
              <a:buFont typeface="Gill Sans"/>
              <a:buNone/>
            </a:pPr>
            <a:r>
              <a:rPr lang="el-GR" sz="3600" b="1" i="1"/>
              <a:t>Ενημέρωση μαθητών, γονέων/κηδεμόνων</a:t>
            </a:r>
            <a:endParaRPr sz="3600"/>
          </a:p>
        </p:txBody>
      </p:sp>
      <p:sp>
        <p:nvSpPr>
          <p:cNvPr id="147" name="Google Shape;147;p9"/>
          <p:cNvSpPr txBox="1">
            <a:spLocks noGrp="1"/>
          </p:cNvSpPr>
          <p:nvPr>
            <p:ph type="body" idx="1"/>
          </p:nvPr>
        </p:nvSpPr>
        <p:spPr>
          <a:xfrm>
            <a:off x="1043608" y="1447800"/>
            <a:ext cx="8100392" cy="4800600"/>
          </a:xfrm>
          <a:prstGeom prst="rect">
            <a:avLst/>
          </a:prstGeom>
          <a:noFill/>
          <a:ln>
            <a:noFill/>
          </a:ln>
        </p:spPr>
        <p:txBody>
          <a:bodyPr spcFirstLastPara="1" wrap="square" lIns="91425" tIns="45700" rIns="91425" bIns="45700" anchor="t" anchorCtr="0">
            <a:normAutofit lnSpcReduction="10000"/>
          </a:bodyPr>
          <a:lstStyle/>
          <a:p>
            <a:pPr marL="365760" indent="-295656">
              <a:spcBef>
                <a:spcPts val="0"/>
              </a:spcBef>
              <a:buSzPts val="2560"/>
            </a:pPr>
            <a:r>
              <a:rPr lang="el-GR" dirty="0"/>
              <a:t>Ιστοσελίδα του σχολείου.</a:t>
            </a:r>
            <a:endParaRPr dirty="0"/>
          </a:p>
          <a:p>
            <a:pPr marL="365760" indent="-295656">
              <a:buSzPts val="2560"/>
            </a:pPr>
            <a:r>
              <a:rPr lang="el-GR" dirty="0"/>
              <a:t>Ενημερωτικά σημειώματα ή/και βεβαιώσεις για την πραγματοποίηση εκπαιδευτικών εκδρομών/παρακολούθηση εκπαιδευτικών θεαμάτων κ.λπ.</a:t>
            </a:r>
            <a:endParaRPr dirty="0"/>
          </a:p>
          <a:p>
            <a:pPr marL="365760" indent="-295656">
              <a:buSzPts val="2560"/>
            </a:pPr>
            <a:r>
              <a:rPr lang="el-GR" dirty="0"/>
              <a:t>Τηλεφωνικά, σε έκτακτες περιπτώσεις.</a:t>
            </a:r>
            <a:endParaRPr dirty="0"/>
          </a:p>
          <a:p>
            <a:pPr marL="365760" indent="-295656">
              <a:buSzPts val="2560"/>
            </a:pPr>
            <a:r>
              <a:rPr lang="el-GR" dirty="0"/>
              <a:t>Μέσω επίσκεψής τους στο σχολείο στις προγραμματισμένες ημέρες και ώρες (θα γίνει εφικτό όταν σταθεροποιηθεί το πρόγραμμα μαθημάτων).</a:t>
            </a:r>
            <a:endParaRPr dirty="0"/>
          </a:p>
        </p:txBody>
      </p:sp>
    </p:spTree>
  </p:cSld>
  <p:clrMapOvr>
    <a:masterClrMapping/>
  </p:clrMapOvr>
  <p:transition>
    <p:pull dir="l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8"/>
          <p:cNvSpPr txBox="1">
            <a:spLocks noGrp="1"/>
          </p:cNvSpPr>
          <p:nvPr>
            <p:ph type="title"/>
          </p:nvPr>
        </p:nvSpPr>
        <p:spPr>
          <a:xfrm>
            <a:off x="1435608" y="274638"/>
            <a:ext cx="749808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562214"/>
              </a:buClr>
              <a:buSzPts val="4300"/>
              <a:buFont typeface="Gill Sans"/>
              <a:buNone/>
            </a:pPr>
            <a:r>
              <a:rPr lang="el-GR" b="1" i="1"/>
              <a:t>Απουσίες μαθητών</a:t>
            </a:r>
            <a:endParaRPr/>
          </a:p>
        </p:txBody>
      </p:sp>
      <p:sp>
        <p:nvSpPr>
          <p:cNvPr id="153" name="Google Shape;153;p8"/>
          <p:cNvSpPr txBox="1">
            <a:spLocks noGrp="1"/>
          </p:cNvSpPr>
          <p:nvPr>
            <p:ph type="body" idx="1"/>
          </p:nvPr>
        </p:nvSpPr>
        <p:spPr>
          <a:xfrm>
            <a:off x="1043608" y="1447800"/>
            <a:ext cx="8100392" cy="4800600"/>
          </a:xfrm>
          <a:prstGeom prst="rect">
            <a:avLst/>
          </a:prstGeom>
          <a:noFill/>
          <a:ln>
            <a:noFill/>
          </a:ln>
        </p:spPr>
        <p:txBody>
          <a:bodyPr spcFirstLastPara="1" wrap="square" lIns="91425" tIns="45700" rIns="91425" bIns="45700" anchor="t" anchorCtr="0">
            <a:normAutofit/>
          </a:bodyPr>
          <a:lstStyle/>
          <a:p>
            <a:pPr marL="365760" lvl="0" indent="-283464" algn="l" rtl="0">
              <a:lnSpc>
                <a:spcPct val="100000"/>
              </a:lnSpc>
              <a:spcBef>
                <a:spcPts val="0"/>
              </a:spcBef>
              <a:spcAft>
                <a:spcPts val="0"/>
              </a:spcAft>
              <a:buSzPts val="2560"/>
              <a:buChar char="⚫"/>
            </a:pPr>
            <a:r>
              <a:rPr lang="el-GR" dirty="0"/>
              <a:t>Για την τακτική παρακολούθηση της φοίτησης των μαθητών/</a:t>
            </a:r>
            <a:r>
              <a:rPr lang="el-GR" dirty="0" err="1"/>
              <a:t>ριών</a:t>
            </a:r>
            <a:r>
              <a:rPr lang="el-GR" dirty="0"/>
              <a:t> ευθύνονται εξ ολοκλήρου οι γονείς/κηδεμόνες τους.</a:t>
            </a:r>
            <a:endParaRPr dirty="0"/>
          </a:p>
          <a:p>
            <a:pPr marL="365760" lvl="0" indent="-283464" algn="l" rtl="0">
              <a:lnSpc>
                <a:spcPct val="100000"/>
              </a:lnSpc>
              <a:spcBef>
                <a:spcPts val="600"/>
              </a:spcBef>
              <a:spcAft>
                <a:spcPts val="0"/>
              </a:spcAft>
              <a:buSzPts val="2560"/>
              <a:buChar char="⚫"/>
            </a:pPr>
            <a:r>
              <a:rPr lang="el-GR" dirty="0"/>
              <a:t>Οι υπεύθυνοι τμημάτων ενημερώνουν τους γονείς/κηδεμόνες τους σε τακτά χρονικά διαστήματα, μέσω </a:t>
            </a:r>
            <a:r>
              <a:rPr lang="el-GR" dirty="0" err="1"/>
              <a:t>email</a:t>
            </a:r>
            <a:r>
              <a:rPr lang="el-GR" dirty="0"/>
              <a:t> για τις απουσίες.</a:t>
            </a:r>
            <a:endParaRPr dirty="0"/>
          </a:p>
          <a:p>
            <a:pPr marL="365760" lvl="0" indent="-283464" algn="l" rtl="0">
              <a:lnSpc>
                <a:spcPct val="100000"/>
              </a:lnSpc>
              <a:spcBef>
                <a:spcPts val="600"/>
              </a:spcBef>
              <a:spcAft>
                <a:spcPts val="0"/>
              </a:spcAft>
              <a:buSzPts val="2560"/>
              <a:buChar char="⚫"/>
            </a:pPr>
            <a:r>
              <a:rPr lang="el-GR" dirty="0"/>
              <a:t> Οι γονείς/κηδεμόνες οφείλουν να ενημερώνουν το σχολείο για την απουσία των παιδιών τους.</a:t>
            </a:r>
            <a:endParaRPr dirty="0"/>
          </a:p>
          <a:p>
            <a:pPr marL="365760" lvl="0" indent="-120903" algn="l" rtl="0">
              <a:lnSpc>
                <a:spcPct val="100000"/>
              </a:lnSpc>
              <a:spcBef>
                <a:spcPts val="600"/>
              </a:spcBef>
              <a:spcAft>
                <a:spcPts val="0"/>
              </a:spcAft>
              <a:buSzPts val="2560"/>
              <a:buNone/>
            </a:pPr>
            <a:endParaRPr dirty="0"/>
          </a:p>
        </p:txBody>
      </p:sp>
    </p:spTree>
  </p:cSld>
  <p:clrMapOvr>
    <a:masterClrMapping/>
  </p:clrMapOvr>
  <p:transition>
    <p:pull dir="l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a:spLocks noGrp="1"/>
          </p:cNvSpPr>
          <p:nvPr>
            <p:ph type="title"/>
          </p:nvPr>
        </p:nvSpPr>
        <p:spPr>
          <a:xfrm>
            <a:off x="1043608" y="274638"/>
            <a:ext cx="7643192"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562214"/>
              </a:buClr>
              <a:buSzPts val="4000"/>
              <a:buFont typeface="Gill Sans"/>
              <a:buNone/>
            </a:pPr>
            <a:r>
              <a:rPr lang="el-GR" sz="4000" b="1" i="1"/>
              <a:t>Έγκαιρη προσέλευση μαθητών/τριων</a:t>
            </a:r>
            <a:endParaRPr sz="4000" b="1" i="1"/>
          </a:p>
        </p:txBody>
      </p:sp>
      <p:sp>
        <p:nvSpPr>
          <p:cNvPr id="159" name="Google Shape;159;p4"/>
          <p:cNvSpPr txBox="1">
            <a:spLocks noGrp="1"/>
          </p:cNvSpPr>
          <p:nvPr>
            <p:ph type="body" idx="1"/>
          </p:nvPr>
        </p:nvSpPr>
        <p:spPr>
          <a:xfrm>
            <a:off x="1043608" y="1447800"/>
            <a:ext cx="8100392" cy="4800600"/>
          </a:xfrm>
          <a:prstGeom prst="rect">
            <a:avLst/>
          </a:prstGeom>
          <a:noFill/>
          <a:ln>
            <a:noFill/>
          </a:ln>
        </p:spPr>
        <p:txBody>
          <a:bodyPr spcFirstLastPara="1" wrap="square" lIns="91425" tIns="45700" rIns="91425" bIns="45700" anchor="t" anchorCtr="0">
            <a:normAutofit lnSpcReduction="10000"/>
          </a:bodyPr>
          <a:lstStyle/>
          <a:p>
            <a:pPr marL="365760" lvl="0" indent="-283464" algn="l" rtl="0">
              <a:lnSpc>
                <a:spcPct val="100000"/>
              </a:lnSpc>
              <a:spcBef>
                <a:spcPts val="0"/>
              </a:spcBef>
              <a:spcAft>
                <a:spcPts val="0"/>
              </a:spcAft>
              <a:buSzPts val="2560"/>
              <a:buChar char="⚫"/>
            </a:pPr>
            <a:r>
              <a:rPr lang="el-GR"/>
              <a:t>Οι μαθητές προσέρχονται στο σχολείο πριν από την έναρξη των μαθημάτων.</a:t>
            </a:r>
            <a:endParaRPr/>
          </a:p>
          <a:p>
            <a:pPr marL="365760" lvl="0" indent="-283464" algn="l" rtl="0">
              <a:lnSpc>
                <a:spcPct val="100000"/>
              </a:lnSpc>
              <a:spcBef>
                <a:spcPts val="600"/>
              </a:spcBef>
              <a:spcAft>
                <a:spcPts val="0"/>
              </a:spcAft>
              <a:buSzPts val="2560"/>
              <a:buChar char="⚫"/>
            </a:pPr>
            <a:r>
              <a:rPr lang="el-GR"/>
              <a:t>Μετά την πρωινή συγκέντρωση η εξώπορτα του σχολείου κλείνει.</a:t>
            </a:r>
            <a:endParaRPr/>
          </a:p>
          <a:p>
            <a:pPr marL="365760" lvl="0" indent="-283464" algn="l" rtl="0">
              <a:lnSpc>
                <a:spcPct val="100000"/>
              </a:lnSpc>
              <a:spcBef>
                <a:spcPts val="600"/>
              </a:spcBef>
              <a:spcAft>
                <a:spcPts val="0"/>
              </a:spcAft>
              <a:buSzPts val="2560"/>
              <a:buChar char="⚫"/>
            </a:pPr>
            <a:r>
              <a:rPr lang="el-GR"/>
              <a:t>Όσοι προσέρχονται με καθυστέρηση, παρουσιάζονται πρώτα στο γραφείο της Διεύθυνσης. Εισέρχονται στην τάξη με την άδεια της Διεύθυνσης, ενώ ταυτόχρονα ενημερώνονται οι γονείς για την αργοπορία τους.</a:t>
            </a:r>
            <a:endParaRPr/>
          </a:p>
        </p:txBody>
      </p:sp>
    </p:spTree>
  </p:cSld>
  <p:clrMapOvr>
    <a:masterClrMapping/>
  </p:clrMapOvr>
  <p:transition>
    <p:pull dir="lu"/>
  </p:transition>
  <p:timing>
    <p:tnLst>
      <p:par>
        <p:cTn id="1" dur="indefinite" restart="never" nodeType="tmRoot"/>
      </p:par>
    </p:tnLst>
  </p:timing>
</p:sld>
</file>

<file path=ppt/theme/theme1.xml><?xml version="1.0" encoding="utf-8"?>
<a:theme xmlns:a="http://schemas.openxmlformats.org/drawingml/2006/main" name="Ηλιοστάσιο">
  <a:themeElements>
    <a:clrScheme name="Ηλιοστάσιο">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1048</Words>
  <Application>Microsoft Office PowerPoint</Application>
  <PresentationFormat>Προβολή στην οθόνη (4:3)</PresentationFormat>
  <Paragraphs>130</Paragraphs>
  <Slides>22</Slides>
  <Notes>22</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22</vt:i4>
      </vt:variant>
    </vt:vector>
  </HeadingPairs>
  <TitlesOfParts>
    <vt:vector size="29" baseType="lpstr">
      <vt:lpstr>Arial</vt:lpstr>
      <vt:lpstr>Gill Sans</vt:lpstr>
      <vt:lpstr>Noto Sans Symbols</vt:lpstr>
      <vt:lpstr>Wingdings</vt:lpstr>
      <vt:lpstr>Calibri</vt:lpstr>
      <vt:lpstr>Verdana</vt:lpstr>
      <vt:lpstr>Ηλιοστάσιο</vt:lpstr>
      <vt:lpstr>Ενημέρωση  γονέων / κηδεμόνων  Α’ Γυμνασίου</vt:lpstr>
      <vt:lpstr>Εσωτερικός Κανονισμός Λειτουργίας</vt:lpstr>
      <vt:lpstr>Η σημασία της σύμπραξης όλων</vt:lpstr>
      <vt:lpstr>Διαφάνεια 4</vt:lpstr>
      <vt:lpstr>Συνεργασία  σχολείου με τους γονείς/κηδεμόνες</vt:lpstr>
      <vt:lpstr>Διαφάνεια 6</vt:lpstr>
      <vt:lpstr>Ενημέρωση μαθητών, γονέων/κηδεμόνων</vt:lpstr>
      <vt:lpstr>Απουσίες μαθητών</vt:lpstr>
      <vt:lpstr>Έγκαιρη προσέλευση μαθητών/τριων</vt:lpstr>
      <vt:lpstr>Παραμονή στο σχολείο</vt:lpstr>
      <vt:lpstr>Αποχώρηση από το σχολείο</vt:lpstr>
      <vt:lpstr>Συμπεριφορά Μαθητών </vt:lpstr>
      <vt:lpstr>Απαγορεύεται κάθε είδος βίας:</vt:lpstr>
      <vt:lpstr> Σε περιπτώσεις που γίνονται αποδέκτες ή παρατηρητές βίαιης λεκτικής, ψυχολογικής ή  σωματικής </vt:lpstr>
      <vt:lpstr>Διαφάνεια 15</vt:lpstr>
      <vt:lpstr>Οι έφηβοι έχουν ανάγκη τους γονείς να σταθούν πλάι τους </vt:lpstr>
      <vt:lpstr> Ο Σύμβουλος Σχολικής Ζωής </vt:lpstr>
      <vt:lpstr>Πανελλήνιο Σχολικό Δίκτυο  https://www.sch.gr/</vt:lpstr>
      <vt:lpstr>Ασφάλεια στο διαδίκτυο</vt:lpstr>
      <vt:lpstr>Προκλήσεις (challenges) ή παρενόχληση στο διαδίκτυο</vt:lpstr>
      <vt:lpstr>Διαφάνεια 21</vt:lpstr>
      <vt:lpstr>Σε τέτοια περίπτωση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Ενημέρωση  γονέων / κηδεμόνων  Α’ Γυμνασίου</dc:title>
  <dc:creator>sophia</dc:creator>
  <cp:lastModifiedBy>sophia</cp:lastModifiedBy>
  <cp:revision>6</cp:revision>
  <dcterms:created xsi:type="dcterms:W3CDTF">2022-11-06T14:58:28Z</dcterms:created>
  <dcterms:modified xsi:type="dcterms:W3CDTF">2022-11-09T17:47:14Z</dcterms:modified>
</cp:coreProperties>
</file>